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35" r:id="rId5"/>
    <p:sldMasterId id="2147483748" r:id="rId6"/>
    <p:sldMasterId id="2147483800" r:id="rId7"/>
  </p:sldMasterIdLst>
  <p:notesMasterIdLst>
    <p:notesMasterId r:id="rId45"/>
  </p:notesMasterIdLst>
  <p:sldIdLst>
    <p:sldId id="258" r:id="rId8"/>
    <p:sldId id="259" r:id="rId9"/>
    <p:sldId id="260" r:id="rId10"/>
    <p:sldId id="288" r:id="rId11"/>
    <p:sldId id="289" r:id="rId12"/>
    <p:sldId id="290" r:id="rId13"/>
    <p:sldId id="279" r:id="rId14"/>
    <p:sldId id="268" r:id="rId15"/>
    <p:sldId id="303" r:id="rId16"/>
    <p:sldId id="295" r:id="rId17"/>
    <p:sldId id="304" r:id="rId18"/>
    <p:sldId id="292" r:id="rId19"/>
    <p:sldId id="291" r:id="rId20"/>
    <p:sldId id="299" r:id="rId21"/>
    <p:sldId id="300" r:id="rId22"/>
    <p:sldId id="306" r:id="rId23"/>
    <p:sldId id="307" r:id="rId24"/>
    <p:sldId id="327" r:id="rId25"/>
    <p:sldId id="286" r:id="rId26"/>
    <p:sldId id="328" r:id="rId27"/>
    <p:sldId id="332" r:id="rId28"/>
    <p:sldId id="330" r:id="rId29"/>
    <p:sldId id="329" r:id="rId30"/>
    <p:sldId id="331" r:id="rId31"/>
    <p:sldId id="334" r:id="rId32"/>
    <p:sldId id="333" r:id="rId33"/>
    <p:sldId id="316" r:id="rId34"/>
    <p:sldId id="317" r:id="rId35"/>
    <p:sldId id="308" r:id="rId36"/>
    <p:sldId id="326" r:id="rId37"/>
    <p:sldId id="312" r:id="rId38"/>
    <p:sldId id="309" r:id="rId39"/>
    <p:sldId id="310" r:id="rId40"/>
    <p:sldId id="313" r:id="rId41"/>
    <p:sldId id="325" r:id="rId42"/>
    <p:sldId id="261" r:id="rId43"/>
    <p:sldId id="27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0664" autoAdjust="0"/>
  </p:normalViewPr>
  <p:slideViewPr>
    <p:cSldViewPr snapToGrid="0">
      <p:cViewPr varScale="1">
        <p:scale>
          <a:sx n="104" d="100"/>
          <a:sy n="104" d="100"/>
        </p:scale>
        <p:origin x="702" y="42"/>
      </p:cViewPr>
      <p:guideLst/>
    </p:cSldViewPr>
  </p:slideViewPr>
  <p:notesTextViewPr>
    <p:cViewPr>
      <p:scale>
        <a:sx n="1" d="1"/>
        <a:sy n="1" d="1"/>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4839238845144"/>
          <c:y val="0.12940625"/>
          <c:w val="0.3507367125984252"/>
          <c:h val="0.52610506889763775"/>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01-4A08-97AF-277F08B3461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01-4A08-97AF-277F08B3461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01-4A08-97AF-277F08B3461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01-4A08-97AF-277F08B34613}"/>
              </c:ext>
            </c:extLst>
          </c:dPt>
          <c:dLbls>
            <c:dLbl>
              <c:idx val="0"/>
              <c:layout>
                <c:manualLayout>
                  <c:x val="-2.8172162073490815E-2"/>
                  <c:y val="-6.24345070073788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01-4A08-97AF-277F08B34613}"/>
                </c:ext>
              </c:extLst>
            </c:dLbl>
            <c:dLbl>
              <c:idx val="1"/>
              <c:layout>
                <c:manualLayout>
                  <c:x val="-8.3757791994749694E-3"/>
                  <c:y val="-2.670001155515937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01-4A08-97AF-277F08B34613}"/>
                </c:ext>
              </c:extLst>
            </c:dLbl>
            <c:dLbl>
              <c:idx val="2"/>
              <c:layout>
                <c:manualLayout>
                  <c:x val="1.9131807742782152E-2"/>
                  <c:y val="-1.174730517175926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01-4A08-97AF-277F08B34613}"/>
                </c:ext>
              </c:extLst>
            </c:dLbl>
            <c:dLbl>
              <c:idx val="3"/>
              <c:layout>
                <c:manualLayout>
                  <c:x val="1.9330708661417322E-2"/>
                  <c:y val="-2.498324501890097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01-4A08-97AF-277F08B3461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Medicaid</c:v>
                </c:pt>
                <c:pt idx="1">
                  <c:v>Medicare </c:v>
                </c:pt>
                <c:pt idx="2">
                  <c:v>Commercial</c:v>
                </c:pt>
                <c:pt idx="3">
                  <c:v>Uninsured</c:v>
                </c:pt>
              </c:strCache>
            </c:strRef>
          </c:cat>
          <c:val>
            <c:numRef>
              <c:f>Sheet1!$B$2:$B$5</c:f>
              <c:numCache>
                <c:formatCode>General</c:formatCode>
                <c:ptCount val="4"/>
                <c:pt idx="0">
                  <c:v>41</c:v>
                </c:pt>
                <c:pt idx="1">
                  <c:v>8</c:v>
                </c:pt>
                <c:pt idx="2">
                  <c:v>16</c:v>
                </c:pt>
                <c:pt idx="3">
                  <c:v>35</c:v>
                </c:pt>
              </c:numCache>
            </c:numRef>
          </c:val>
          <c:extLst>
            <c:ext xmlns:c16="http://schemas.microsoft.com/office/drawing/2014/chart" uri="{C3380CC4-5D6E-409C-BE32-E72D297353CC}">
              <c16:uniqueId val="{00000008-3601-4A08-97AF-277F08B3461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23BA8-F2EF-4CEC-A5BE-9E4059E36F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BAFF86-C4D1-4795-B9DD-0C10DF6FD5C9}">
      <dgm:prSet custT="1"/>
      <dgm:spPr/>
      <dgm:t>
        <a:bodyPr/>
        <a:lstStyle/>
        <a:p>
          <a:pPr rtl="0"/>
          <a:r>
            <a:rPr lang="en-US" sz="4000" dirty="0"/>
            <a:t>Additional Cost Drivers to consider:</a:t>
          </a:r>
        </a:p>
      </dgm:t>
    </dgm:pt>
    <dgm:pt modelId="{BA20BBC2-0CE6-4483-83B3-AEE699C98F6E}" type="parTrans" cxnId="{ED71FEC3-5836-4556-BEBD-B931BC30BD2D}">
      <dgm:prSet/>
      <dgm:spPr/>
      <dgm:t>
        <a:bodyPr/>
        <a:lstStyle/>
        <a:p>
          <a:endParaRPr lang="en-US"/>
        </a:p>
      </dgm:t>
    </dgm:pt>
    <dgm:pt modelId="{28970F8E-1540-4D37-BE8C-9AF034E575DE}" type="sibTrans" cxnId="{ED71FEC3-5836-4556-BEBD-B931BC30BD2D}">
      <dgm:prSet/>
      <dgm:spPr/>
      <dgm:t>
        <a:bodyPr/>
        <a:lstStyle/>
        <a:p>
          <a:endParaRPr lang="en-US"/>
        </a:p>
      </dgm:t>
    </dgm:pt>
    <dgm:pt modelId="{9B9BBEDD-8D65-41DD-8B30-AADD799CCA8C}">
      <dgm:prSet/>
      <dgm:spPr/>
      <dgm:t>
        <a:bodyPr/>
        <a:lstStyle/>
        <a:p>
          <a:pPr rtl="0"/>
          <a:r>
            <a:rPr lang="en-US" sz="2300"/>
            <a:t>Admissions </a:t>
          </a:r>
        </a:p>
      </dgm:t>
    </dgm:pt>
    <dgm:pt modelId="{35CA5AA1-1634-462C-AD26-A20E6172851E}" type="parTrans" cxnId="{855FE851-B8E1-4C4C-B941-5792E56C680B}">
      <dgm:prSet/>
      <dgm:spPr/>
      <dgm:t>
        <a:bodyPr/>
        <a:lstStyle/>
        <a:p>
          <a:endParaRPr lang="en-US"/>
        </a:p>
      </dgm:t>
    </dgm:pt>
    <dgm:pt modelId="{54516C0B-0933-4BAF-B605-3B5DF013137B}" type="sibTrans" cxnId="{855FE851-B8E1-4C4C-B941-5792E56C680B}">
      <dgm:prSet/>
      <dgm:spPr/>
      <dgm:t>
        <a:bodyPr/>
        <a:lstStyle/>
        <a:p>
          <a:endParaRPr lang="en-US"/>
        </a:p>
      </dgm:t>
    </dgm:pt>
    <dgm:pt modelId="{CB13CC94-0937-48EA-96DF-D85E35FC08FD}">
      <dgm:prSet custT="1"/>
      <dgm:spPr/>
      <dgm:t>
        <a:bodyPr/>
        <a:lstStyle/>
        <a:p>
          <a:pPr rtl="0"/>
          <a:r>
            <a:rPr lang="en-US" sz="2000" dirty="0"/>
            <a:t>in addition to the # and reason for being in the hospital, the amount of time the patient is in the hospital (aka length of stay - LOS) is evaluated</a:t>
          </a:r>
        </a:p>
      </dgm:t>
    </dgm:pt>
    <dgm:pt modelId="{7DA96D95-DB96-4DD5-BB2C-BFF92E4D2BA5}" type="parTrans" cxnId="{09D2A67B-CFC3-4687-8D1B-161B42FB3AAB}">
      <dgm:prSet/>
      <dgm:spPr/>
      <dgm:t>
        <a:bodyPr/>
        <a:lstStyle/>
        <a:p>
          <a:endParaRPr lang="en-US"/>
        </a:p>
      </dgm:t>
    </dgm:pt>
    <dgm:pt modelId="{4993EA06-48B6-4245-914E-8EE9B8DCE05B}" type="sibTrans" cxnId="{09D2A67B-CFC3-4687-8D1B-161B42FB3AAB}">
      <dgm:prSet/>
      <dgm:spPr/>
      <dgm:t>
        <a:bodyPr/>
        <a:lstStyle/>
        <a:p>
          <a:endParaRPr lang="en-US"/>
        </a:p>
      </dgm:t>
    </dgm:pt>
    <dgm:pt modelId="{1356D4DD-52A7-491D-97C2-9674BED23333}">
      <dgm:prSet/>
      <dgm:spPr/>
      <dgm:t>
        <a:bodyPr/>
        <a:lstStyle/>
        <a:p>
          <a:pPr rtl="0"/>
          <a:r>
            <a:rPr lang="en-US" sz="2300" dirty="0"/>
            <a:t>Outpatient services</a:t>
          </a:r>
        </a:p>
      </dgm:t>
    </dgm:pt>
    <dgm:pt modelId="{0D645C24-56D7-4AAD-B24A-2F5483765BD6}" type="parTrans" cxnId="{63094534-0A06-48C0-98F0-99112F5E7C9C}">
      <dgm:prSet/>
      <dgm:spPr/>
      <dgm:t>
        <a:bodyPr/>
        <a:lstStyle/>
        <a:p>
          <a:endParaRPr lang="en-US"/>
        </a:p>
      </dgm:t>
    </dgm:pt>
    <dgm:pt modelId="{1AADBFAB-75F3-4E77-9B6D-EB76459D4784}" type="sibTrans" cxnId="{63094534-0A06-48C0-98F0-99112F5E7C9C}">
      <dgm:prSet/>
      <dgm:spPr/>
      <dgm:t>
        <a:bodyPr/>
        <a:lstStyle/>
        <a:p>
          <a:endParaRPr lang="en-US"/>
        </a:p>
      </dgm:t>
    </dgm:pt>
    <dgm:pt modelId="{54F6C179-BC16-471F-B9A8-BB1C5039C00E}">
      <dgm:prSet custT="1"/>
      <dgm:spPr/>
      <dgm:t>
        <a:bodyPr/>
        <a:lstStyle/>
        <a:p>
          <a:pPr rtl="0"/>
          <a:r>
            <a:rPr lang="en-US" sz="2000" dirty="0"/>
            <a:t>Evaluate type, #, and cost of services ordered by primary care and specialty </a:t>
          </a:r>
        </a:p>
      </dgm:t>
    </dgm:pt>
    <dgm:pt modelId="{FE09077E-DCFB-4C48-8954-A92A813E08F7}" type="parTrans" cxnId="{DB51EEEE-973C-4E5D-95C5-16A522910D32}">
      <dgm:prSet/>
      <dgm:spPr/>
      <dgm:t>
        <a:bodyPr/>
        <a:lstStyle/>
        <a:p>
          <a:endParaRPr lang="en-US"/>
        </a:p>
      </dgm:t>
    </dgm:pt>
    <dgm:pt modelId="{6DFD9F74-A2E1-4DB5-924F-34A9F2B33A1C}" type="sibTrans" cxnId="{DB51EEEE-973C-4E5D-95C5-16A522910D32}">
      <dgm:prSet/>
      <dgm:spPr/>
      <dgm:t>
        <a:bodyPr/>
        <a:lstStyle/>
        <a:p>
          <a:endParaRPr lang="en-US"/>
        </a:p>
      </dgm:t>
    </dgm:pt>
    <dgm:pt modelId="{C5E977B1-C68E-47F1-9EEA-FBF4EAFAFD3D}">
      <dgm:prSet custT="1"/>
      <dgm:spPr/>
      <dgm:t>
        <a:bodyPr/>
        <a:lstStyle/>
        <a:p>
          <a:pPr rtl="0"/>
          <a:r>
            <a:rPr lang="en-US" sz="2000" dirty="0"/>
            <a:t>Provider types are compared (cardiologist vs other cardiologists)</a:t>
          </a:r>
        </a:p>
      </dgm:t>
    </dgm:pt>
    <dgm:pt modelId="{73485ECC-D7D7-48FD-959C-9405122A341B}" type="parTrans" cxnId="{D0E35741-4545-44AB-AC45-B17DB5C0301B}">
      <dgm:prSet/>
      <dgm:spPr/>
      <dgm:t>
        <a:bodyPr/>
        <a:lstStyle/>
        <a:p>
          <a:endParaRPr lang="en-US"/>
        </a:p>
      </dgm:t>
    </dgm:pt>
    <dgm:pt modelId="{771B0471-A156-4ADD-8E7D-7D317A931142}" type="sibTrans" cxnId="{D0E35741-4545-44AB-AC45-B17DB5C0301B}">
      <dgm:prSet/>
      <dgm:spPr/>
      <dgm:t>
        <a:bodyPr/>
        <a:lstStyle/>
        <a:p>
          <a:endParaRPr lang="en-US"/>
        </a:p>
      </dgm:t>
    </dgm:pt>
    <dgm:pt modelId="{FD5A98FE-AEC4-4B74-A1DA-3697E822D18E}">
      <dgm:prSet/>
      <dgm:spPr/>
      <dgm:t>
        <a:bodyPr/>
        <a:lstStyle/>
        <a:p>
          <a:pPr rtl="0"/>
          <a:r>
            <a:rPr lang="en-US" sz="2300" dirty="0"/>
            <a:t>Drug prescribing patterns </a:t>
          </a:r>
        </a:p>
      </dgm:t>
    </dgm:pt>
    <dgm:pt modelId="{6963515E-1A3B-4909-BD70-ED4F89D1AB06}" type="parTrans" cxnId="{7AD6D5AF-D055-467B-90EE-6F20F4417687}">
      <dgm:prSet/>
      <dgm:spPr/>
      <dgm:t>
        <a:bodyPr/>
        <a:lstStyle/>
        <a:p>
          <a:endParaRPr lang="en-US"/>
        </a:p>
      </dgm:t>
    </dgm:pt>
    <dgm:pt modelId="{DB88C694-E735-4F6C-848B-ED657E0982F1}" type="sibTrans" cxnId="{7AD6D5AF-D055-467B-90EE-6F20F4417687}">
      <dgm:prSet/>
      <dgm:spPr/>
      <dgm:t>
        <a:bodyPr/>
        <a:lstStyle/>
        <a:p>
          <a:endParaRPr lang="en-US"/>
        </a:p>
      </dgm:t>
    </dgm:pt>
    <dgm:pt modelId="{C8A82A1B-A721-42D8-A6BE-5082286CE19A}">
      <dgm:prSet custT="1"/>
      <dgm:spPr/>
      <dgm:t>
        <a:bodyPr/>
        <a:lstStyle/>
        <a:p>
          <a:pPr rtl="0"/>
          <a:r>
            <a:rPr lang="en-US" sz="2000" dirty="0"/>
            <a:t>generic vs. name brand </a:t>
          </a:r>
        </a:p>
      </dgm:t>
    </dgm:pt>
    <dgm:pt modelId="{7C59A10D-440A-4B0A-8887-3CAB304634B2}" type="parTrans" cxnId="{B46CD967-DCD4-48E0-A9AD-5DC894DEA69E}">
      <dgm:prSet/>
      <dgm:spPr/>
      <dgm:t>
        <a:bodyPr/>
        <a:lstStyle/>
        <a:p>
          <a:endParaRPr lang="en-US"/>
        </a:p>
      </dgm:t>
    </dgm:pt>
    <dgm:pt modelId="{BC8887C5-685E-49F9-A29F-CF95947E6E78}" type="sibTrans" cxnId="{B46CD967-DCD4-48E0-A9AD-5DC894DEA69E}">
      <dgm:prSet/>
      <dgm:spPr/>
      <dgm:t>
        <a:bodyPr/>
        <a:lstStyle/>
        <a:p>
          <a:endParaRPr lang="en-US"/>
        </a:p>
      </dgm:t>
    </dgm:pt>
    <dgm:pt modelId="{169300D5-1276-4C18-BE7B-166B79E24109}">
      <dgm:prSet/>
      <dgm:spPr/>
      <dgm:t>
        <a:bodyPr/>
        <a:lstStyle/>
        <a:p>
          <a:pPr rtl="0"/>
          <a:endParaRPr lang="en-US" sz="2300" dirty="0"/>
        </a:p>
      </dgm:t>
    </dgm:pt>
    <dgm:pt modelId="{DDC321D6-BE11-4794-8BE2-766CC3DD1928}" type="parTrans" cxnId="{C86503A8-68F5-4511-9833-BB98C865B6D0}">
      <dgm:prSet/>
      <dgm:spPr/>
      <dgm:t>
        <a:bodyPr/>
        <a:lstStyle/>
        <a:p>
          <a:endParaRPr lang="en-US"/>
        </a:p>
      </dgm:t>
    </dgm:pt>
    <dgm:pt modelId="{34A4F407-7F2B-4F77-B2C4-A63F81972D1E}" type="sibTrans" cxnId="{C86503A8-68F5-4511-9833-BB98C865B6D0}">
      <dgm:prSet/>
      <dgm:spPr/>
      <dgm:t>
        <a:bodyPr/>
        <a:lstStyle/>
        <a:p>
          <a:endParaRPr lang="en-US"/>
        </a:p>
      </dgm:t>
    </dgm:pt>
    <dgm:pt modelId="{47D9FA32-9111-49BA-8F88-C5DFAEFB0D78}">
      <dgm:prSet/>
      <dgm:spPr/>
      <dgm:t>
        <a:bodyPr/>
        <a:lstStyle/>
        <a:p>
          <a:pPr rtl="0"/>
          <a:endParaRPr lang="en-US" sz="2300" dirty="0"/>
        </a:p>
      </dgm:t>
    </dgm:pt>
    <dgm:pt modelId="{AA1A13C2-2259-4975-91D6-0605A5877823}" type="parTrans" cxnId="{4563C7E7-2342-4C22-B45F-DBFC14B42A13}">
      <dgm:prSet/>
      <dgm:spPr/>
      <dgm:t>
        <a:bodyPr/>
        <a:lstStyle/>
        <a:p>
          <a:endParaRPr lang="en-US"/>
        </a:p>
      </dgm:t>
    </dgm:pt>
    <dgm:pt modelId="{519AEF18-3A85-4E74-96B4-73415CDFE8A8}" type="sibTrans" cxnId="{4563C7E7-2342-4C22-B45F-DBFC14B42A13}">
      <dgm:prSet/>
      <dgm:spPr/>
      <dgm:t>
        <a:bodyPr/>
        <a:lstStyle/>
        <a:p>
          <a:endParaRPr lang="en-US"/>
        </a:p>
      </dgm:t>
    </dgm:pt>
    <dgm:pt modelId="{4AC2C166-D946-4588-BB96-4DA0EA7C6EFC}" type="pres">
      <dgm:prSet presAssocID="{EBB23BA8-F2EF-4CEC-A5BE-9E4059E36F0A}" presName="Name0" presStyleCnt="0">
        <dgm:presLayoutVars>
          <dgm:dir/>
          <dgm:animLvl val="lvl"/>
          <dgm:resizeHandles val="exact"/>
        </dgm:presLayoutVars>
      </dgm:prSet>
      <dgm:spPr/>
    </dgm:pt>
    <dgm:pt modelId="{313CFF65-EBBE-4A4E-8B89-929B6E9CE1C6}" type="pres">
      <dgm:prSet presAssocID="{57BAFF86-C4D1-4795-B9DD-0C10DF6FD5C9}" presName="composite" presStyleCnt="0"/>
      <dgm:spPr/>
    </dgm:pt>
    <dgm:pt modelId="{67EBB528-3E7A-4569-8EF9-B8101BE8D03B}" type="pres">
      <dgm:prSet presAssocID="{57BAFF86-C4D1-4795-B9DD-0C10DF6FD5C9}" presName="parTx" presStyleLbl="alignNode1" presStyleIdx="0" presStyleCnt="1" custScaleY="72695" custLinFactNeighborX="252" custLinFactNeighborY="-19528">
        <dgm:presLayoutVars>
          <dgm:chMax val="0"/>
          <dgm:chPref val="0"/>
          <dgm:bulletEnabled val="1"/>
        </dgm:presLayoutVars>
      </dgm:prSet>
      <dgm:spPr/>
    </dgm:pt>
    <dgm:pt modelId="{AB9D3142-3740-4820-89EA-A473C98B4A08}" type="pres">
      <dgm:prSet presAssocID="{57BAFF86-C4D1-4795-B9DD-0C10DF6FD5C9}" presName="desTx" presStyleLbl="alignAccFollowNode1" presStyleIdx="0" presStyleCnt="1" custLinFactNeighborX="126" custLinFactNeighborY="-3702">
        <dgm:presLayoutVars>
          <dgm:bulletEnabled val="1"/>
        </dgm:presLayoutVars>
      </dgm:prSet>
      <dgm:spPr/>
    </dgm:pt>
  </dgm:ptLst>
  <dgm:cxnLst>
    <dgm:cxn modelId="{C86503A8-68F5-4511-9833-BB98C865B6D0}" srcId="{57BAFF86-C4D1-4795-B9DD-0C10DF6FD5C9}" destId="{169300D5-1276-4C18-BE7B-166B79E24109}" srcOrd="1" destOrd="0" parTransId="{DDC321D6-BE11-4794-8BE2-766CC3DD1928}" sibTransId="{34A4F407-7F2B-4F77-B2C4-A63F81972D1E}"/>
    <dgm:cxn modelId="{F31C0FAC-B6DA-4550-8BD7-8EDA5D5C801C}" type="presOf" srcId="{47D9FA32-9111-49BA-8F88-C5DFAEFB0D78}" destId="{AB9D3142-3740-4820-89EA-A473C98B4A08}" srcOrd="0" destOrd="6" presId="urn:microsoft.com/office/officeart/2005/8/layout/hList1"/>
    <dgm:cxn modelId="{7AD6D5AF-D055-467B-90EE-6F20F4417687}" srcId="{57BAFF86-C4D1-4795-B9DD-0C10DF6FD5C9}" destId="{FD5A98FE-AEC4-4B74-A1DA-3697E822D18E}" srcOrd="4" destOrd="0" parTransId="{6963515E-1A3B-4909-BD70-ED4F89D1AB06}" sibTransId="{DB88C694-E735-4F6C-848B-ED657E0982F1}"/>
    <dgm:cxn modelId="{A5C060BB-B6C7-4549-BE06-2812517C8FF4}" type="presOf" srcId="{1356D4DD-52A7-491D-97C2-9674BED23333}" destId="{AB9D3142-3740-4820-89EA-A473C98B4A08}" srcOrd="0" destOrd="3" presId="urn:microsoft.com/office/officeart/2005/8/layout/hList1"/>
    <dgm:cxn modelId="{4CC289E3-349D-496E-BFEC-595F5255953B}" type="presOf" srcId="{57BAFF86-C4D1-4795-B9DD-0C10DF6FD5C9}" destId="{67EBB528-3E7A-4569-8EF9-B8101BE8D03B}" srcOrd="0" destOrd="0" presId="urn:microsoft.com/office/officeart/2005/8/layout/hList1"/>
    <dgm:cxn modelId="{73FC0664-1289-4450-9F86-A5D249CC476F}" type="presOf" srcId="{FD5A98FE-AEC4-4B74-A1DA-3697E822D18E}" destId="{AB9D3142-3740-4820-89EA-A473C98B4A08}" srcOrd="0" destOrd="7" presId="urn:microsoft.com/office/officeart/2005/8/layout/hList1"/>
    <dgm:cxn modelId="{09D2A67B-CFC3-4687-8D1B-161B42FB3AAB}" srcId="{9B9BBEDD-8D65-41DD-8B30-AADD799CCA8C}" destId="{CB13CC94-0937-48EA-96DF-D85E35FC08FD}" srcOrd="0" destOrd="0" parTransId="{7DA96D95-DB96-4DD5-BB2C-BFF92E4D2BA5}" sibTransId="{4993EA06-48B6-4245-914E-8EE9B8DCE05B}"/>
    <dgm:cxn modelId="{B46CD967-DCD4-48E0-A9AD-5DC894DEA69E}" srcId="{FD5A98FE-AEC4-4B74-A1DA-3697E822D18E}" destId="{C8A82A1B-A721-42D8-A6BE-5082286CE19A}" srcOrd="0" destOrd="0" parTransId="{7C59A10D-440A-4B0A-8887-3CAB304634B2}" sibTransId="{BC8887C5-685E-49F9-A29F-CF95947E6E78}"/>
    <dgm:cxn modelId="{63094534-0A06-48C0-98F0-99112F5E7C9C}" srcId="{57BAFF86-C4D1-4795-B9DD-0C10DF6FD5C9}" destId="{1356D4DD-52A7-491D-97C2-9674BED23333}" srcOrd="2" destOrd="0" parTransId="{0D645C24-56D7-4AAD-B24A-2F5483765BD6}" sibTransId="{1AADBFAB-75F3-4E77-9B6D-EB76459D4784}"/>
    <dgm:cxn modelId="{ED71FEC3-5836-4556-BEBD-B931BC30BD2D}" srcId="{EBB23BA8-F2EF-4CEC-A5BE-9E4059E36F0A}" destId="{57BAFF86-C4D1-4795-B9DD-0C10DF6FD5C9}" srcOrd="0" destOrd="0" parTransId="{BA20BBC2-0CE6-4483-83B3-AEE699C98F6E}" sibTransId="{28970F8E-1540-4D37-BE8C-9AF034E575DE}"/>
    <dgm:cxn modelId="{D0E35741-4545-44AB-AC45-B17DB5C0301B}" srcId="{1356D4DD-52A7-491D-97C2-9674BED23333}" destId="{C5E977B1-C68E-47F1-9EEA-FBF4EAFAFD3D}" srcOrd="1" destOrd="0" parTransId="{73485ECC-D7D7-48FD-959C-9405122A341B}" sibTransId="{771B0471-A156-4ADD-8E7D-7D317A931142}"/>
    <dgm:cxn modelId="{BF135179-C596-4E69-AD36-F67DAD2B47DD}" type="presOf" srcId="{C8A82A1B-A721-42D8-A6BE-5082286CE19A}" destId="{AB9D3142-3740-4820-89EA-A473C98B4A08}" srcOrd="0" destOrd="8" presId="urn:microsoft.com/office/officeart/2005/8/layout/hList1"/>
    <dgm:cxn modelId="{2A51F7B4-5DD5-45F9-867E-606161C3FB9C}" type="presOf" srcId="{54F6C179-BC16-471F-B9A8-BB1C5039C00E}" destId="{AB9D3142-3740-4820-89EA-A473C98B4A08}" srcOrd="0" destOrd="4" presId="urn:microsoft.com/office/officeart/2005/8/layout/hList1"/>
    <dgm:cxn modelId="{DB51EEEE-973C-4E5D-95C5-16A522910D32}" srcId="{1356D4DD-52A7-491D-97C2-9674BED23333}" destId="{54F6C179-BC16-471F-B9A8-BB1C5039C00E}" srcOrd="0" destOrd="0" parTransId="{FE09077E-DCFB-4C48-8954-A92A813E08F7}" sibTransId="{6DFD9F74-A2E1-4DB5-924F-34A9F2B33A1C}"/>
    <dgm:cxn modelId="{D74753ED-3FFA-4880-9569-9AD547152853}" type="presOf" srcId="{EBB23BA8-F2EF-4CEC-A5BE-9E4059E36F0A}" destId="{4AC2C166-D946-4588-BB96-4DA0EA7C6EFC}" srcOrd="0" destOrd="0" presId="urn:microsoft.com/office/officeart/2005/8/layout/hList1"/>
    <dgm:cxn modelId="{D5AFA071-E8DC-44B7-A4D8-B849353B8DE9}" type="presOf" srcId="{169300D5-1276-4C18-BE7B-166B79E24109}" destId="{AB9D3142-3740-4820-89EA-A473C98B4A08}" srcOrd="0" destOrd="2" presId="urn:microsoft.com/office/officeart/2005/8/layout/hList1"/>
    <dgm:cxn modelId="{7500DFCF-C2D2-46F6-8C77-AAD3AF4C5D86}" type="presOf" srcId="{CB13CC94-0937-48EA-96DF-D85E35FC08FD}" destId="{AB9D3142-3740-4820-89EA-A473C98B4A08}" srcOrd="0" destOrd="1" presId="urn:microsoft.com/office/officeart/2005/8/layout/hList1"/>
    <dgm:cxn modelId="{4563C7E7-2342-4C22-B45F-DBFC14B42A13}" srcId="{57BAFF86-C4D1-4795-B9DD-0C10DF6FD5C9}" destId="{47D9FA32-9111-49BA-8F88-C5DFAEFB0D78}" srcOrd="3" destOrd="0" parTransId="{AA1A13C2-2259-4975-91D6-0605A5877823}" sibTransId="{519AEF18-3A85-4E74-96B4-73415CDFE8A8}"/>
    <dgm:cxn modelId="{1B2E9B79-C356-4265-A1F8-9AB6DB950D1C}" type="presOf" srcId="{9B9BBEDD-8D65-41DD-8B30-AADD799CCA8C}" destId="{AB9D3142-3740-4820-89EA-A473C98B4A08}" srcOrd="0" destOrd="0" presId="urn:microsoft.com/office/officeart/2005/8/layout/hList1"/>
    <dgm:cxn modelId="{23FEE38F-DAE9-46B4-A8C2-EBCB0BE6F913}" type="presOf" srcId="{C5E977B1-C68E-47F1-9EEA-FBF4EAFAFD3D}" destId="{AB9D3142-3740-4820-89EA-A473C98B4A08}" srcOrd="0" destOrd="5" presId="urn:microsoft.com/office/officeart/2005/8/layout/hList1"/>
    <dgm:cxn modelId="{855FE851-B8E1-4C4C-B941-5792E56C680B}" srcId="{57BAFF86-C4D1-4795-B9DD-0C10DF6FD5C9}" destId="{9B9BBEDD-8D65-41DD-8B30-AADD799CCA8C}" srcOrd="0" destOrd="0" parTransId="{35CA5AA1-1634-462C-AD26-A20E6172851E}" sibTransId="{54516C0B-0933-4BAF-B605-3B5DF013137B}"/>
    <dgm:cxn modelId="{363D901A-C403-40BD-A19A-1B3B039AEB53}" type="presParOf" srcId="{4AC2C166-D946-4588-BB96-4DA0EA7C6EFC}" destId="{313CFF65-EBBE-4A4E-8B89-929B6E9CE1C6}" srcOrd="0" destOrd="0" presId="urn:microsoft.com/office/officeart/2005/8/layout/hList1"/>
    <dgm:cxn modelId="{554D48FA-C3DA-4754-A434-30656F70661A}" type="presParOf" srcId="{313CFF65-EBBE-4A4E-8B89-929B6E9CE1C6}" destId="{67EBB528-3E7A-4569-8EF9-B8101BE8D03B}" srcOrd="0" destOrd="0" presId="urn:microsoft.com/office/officeart/2005/8/layout/hList1"/>
    <dgm:cxn modelId="{DD662F9C-D85A-430B-8603-A6E91BCF13DE}" type="presParOf" srcId="{313CFF65-EBBE-4A4E-8B89-929B6E9CE1C6}" destId="{AB9D3142-3740-4820-89EA-A473C98B4A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BB528-3E7A-4569-8EF9-B8101BE8D03B}">
      <dsp:nvSpPr>
        <dsp:cNvPr id="0" name=""/>
        <dsp:cNvSpPr/>
      </dsp:nvSpPr>
      <dsp:spPr>
        <a:xfrm>
          <a:off x="0" y="141703"/>
          <a:ext cx="9962524" cy="7191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rtl="0">
            <a:lnSpc>
              <a:spcPct val="90000"/>
            </a:lnSpc>
            <a:spcBef>
              <a:spcPct val="0"/>
            </a:spcBef>
            <a:spcAft>
              <a:spcPct val="35000"/>
            </a:spcAft>
            <a:buNone/>
          </a:pPr>
          <a:r>
            <a:rPr lang="en-US" sz="4000" kern="1200" dirty="0"/>
            <a:t>Additional Cost Drivers to consider:</a:t>
          </a:r>
        </a:p>
      </dsp:txBody>
      <dsp:txXfrm>
        <a:off x="0" y="141703"/>
        <a:ext cx="9962524" cy="719149"/>
      </dsp:txXfrm>
    </dsp:sp>
    <dsp:sp modelId="{AB9D3142-3740-4820-89EA-A473C98B4A08}">
      <dsp:nvSpPr>
        <dsp:cNvPr id="0" name=""/>
        <dsp:cNvSpPr/>
      </dsp:nvSpPr>
      <dsp:spPr>
        <a:xfrm>
          <a:off x="0" y="925235"/>
          <a:ext cx="9962524" cy="34792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22350" rtl="0">
            <a:lnSpc>
              <a:spcPct val="90000"/>
            </a:lnSpc>
            <a:spcBef>
              <a:spcPct val="0"/>
            </a:spcBef>
            <a:spcAft>
              <a:spcPct val="15000"/>
            </a:spcAft>
            <a:buChar char="•"/>
          </a:pPr>
          <a:r>
            <a:rPr lang="en-US" sz="2300" kern="1200"/>
            <a:t>Admissions </a:t>
          </a:r>
        </a:p>
        <a:p>
          <a:pPr marL="457200" lvl="2" indent="-228600" algn="l" defTabSz="889000" rtl="0">
            <a:lnSpc>
              <a:spcPct val="90000"/>
            </a:lnSpc>
            <a:spcBef>
              <a:spcPct val="0"/>
            </a:spcBef>
            <a:spcAft>
              <a:spcPct val="15000"/>
            </a:spcAft>
            <a:buChar char="•"/>
          </a:pPr>
          <a:r>
            <a:rPr lang="en-US" sz="2000" kern="1200" dirty="0"/>
            <a:t>in addition to the # and reason for being in the hospital, the amount of time the patient is in the hospital (aka length of stay - LOS) is evaluated</a:t>
          </a:r>
        </a:p>
        <a:p>
          <a:pPr marL="228600" lvl="1" indent="-228600" algn="l" defTabSz="1022350" rtl="0">
            <a:lnSpc>
              <a:spcPct val="90000"/>
            </a:lnSpc>
            <a:spcBef>
              <a:spcPct val="0"/>
            </a:spcBef>
            <a:spcAft>
              <a:spcPct val="15000"/>
            </a:spcAft>
            <a:buChar char="•"/>
          </a:pPr>
          <a:endParaRPr lang="en-US" sz="2300" kern="1200" dirty="0"/>
        </a:p>
        <a:p>
          <a:pPr marL="228600" lvl="1" indent="-228600" algn="l" defTabSz="1022350" rtl="0">
            <a:lnSpc>
              <a:spcPct val="90000"/>
            </a:lnSpc>
            <a:spcBef>
              <a:spcPct val="0"/>
            </a:spcBef>
            <a:spcAft>
              <a:spcPct val="15000"/>
            </a:spcAft>
            <a:buChar char="•"/>
          </a:pPr>
          <a:r>
            <a:rPr lang="en-US" sz="2300" kern="1200" dirty="0"/>
            <a:t>Outpatient services</a:t>
          </a:r>
        </a:p>
        <a:p>
          <a:pPr marL="457200" lvl="2" indent="-228600" algn="l" defTabSz="889000" rtl="0">
            <a:lnSpc>
              <a:spcPct val="90000"/>
            </a:lnSpc>
            <a:spcBef>
              <a:spcPct val="0"/>
            </a:spcBef>
            <a:spcAft>
              <a:spcPct val="15000"/>
            </a:spcAft>
            <a:buChar char="•"/>
          </a:pPr>
          <a:r>
            <a:rPr lang="en-US" sz="2000" kern="1200" dirty="0"/>
            <a:t>Evaluate type, #, and cost of services ordered by primary care and specialty </a:t>
          </a:r>
        </a:p>
        <a:p>
          <a:pPr marL="457200" lvl="2" indent="-228600" algn="l" defTabSz="889000" rtl="0">
            <a:lnSpc>
              <a:spcPct val="90000"/>
            </a:lnSpc>
            <a:spcBef>
              <a:spcPct val="0"/>
            </a:spcBef>
            <a:spcAft>
              <a:spcPct val="15000"/>
            </a:spcAft>
            <a:buChar char="•"/>
          </a:pPr>
          <a:r>
            <a:rPr lang="en-US" sz="2000" kern="1200" dirty="0"/>
            <a:t>Provider types are compared (cardiologist vs other cardiologists)</a:t>
          </a:r>
        </a:p>
        <a:p>
          <a:pPr marL="228600" lvl="1" indent="-228600" algn="l" defTabSz="1022350" rtl="0">
            <a:lnSpc>
              <a:spcPct val="90000"/>
            </a:lnSpc>
            <a:spcBef>
              <a:spcPct val="0"/>
            </a:spcBef>
            <a:spcAft>
              <a:spcPct val="15000"/>
            </a:spcAft>
            <a:buChar char="•"/>
          </a:pPr>
          <a:endParaRPr lang="en-US" sz="2300" kern="1200" dirty="0"/>
        </a:p>
        <a:p>
          <a:pPr marL="228600" lvl="1" indent="-228600" algn="l" defTabSz="1022350" rtl="0">
            <a:lnSpc>
              <a:spcPct val="90000"/>
            </a:lnSpc>
            <a:spcBef>
              <a:spcPct val="0"/>
            </a:spcBef>
            <a:spcAft>
              <a:spcPct val="15000"/>
            </a:spcAft>
            <a:buChar char="•"/>
          </a:pPr>
          <a:r>
            <a:rPr lang="en-US" sz="2300" kern="1200" dirty="0"/>
            <a:t>Drug prescribing patterns </a:t>
          </a:r>
        </a:p>
        <a:p>
          <a:pPr marL="457200" lvl="2" indent="-228600" algn="l" defTabSz="889000" rtl="0">
            <a:lnSpc>
              <a:spcPct val="90000"/>
            </a:lnSpc>
            <a:spcBef>
              <a:spcPct val="0"/>
            </a:spcBef>
            <a:spcAft>
              <a:spcPct val="15000"/>
            </a:spcAft>
            <a:buChar char="•"/>
          </a:pPr>
          <a:r>
            <a:rPr lang="en-US" sz="2000" kern="1200" dirty="0"/>
            <a:t>generic vs. name brand </a:t>
          </a:r>
        </a:p>
      </dsp:txBody>
      <dsp:txXfrm>
        <a:off x="0" y="925235"/>
        <a:ext cx="9962524" cy="34792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6983F-9ACA-43F5-851C-EFFAE317FFDF}" type="datetimeFigureOut">
              <a:rPr lang="en-US" smtClean="0"/>
              <a:t>5/31/2016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B193B-F9C7-464F-8264-9390F0BA5C9E}" type="slidenum">
              <a:rPr lang="en-US" smtClean="0"/>
              <a:t>‹#›</a:t>
            </a:fld>
            <a:endParaRPr lang="en-US"/>
          </a:p>
        </p:txBody>
      </p:sp>
    </p:spTree>
    <p:extLst>
      <p:ext uri="{BB962C8B-B14F-4D97-AF65-F5344CB8AC3E}">
        <p14:creationId xmlns:p14="http://schemas.microsoft.com/office/powerpoint/2010/main" val="301135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second</a:t>
            </a:r>
          </a:p>
        </p:txBody>
      </p:sp>
      <p:sp>
        <p:nvSpPr>
          <p:cNvPr id="4" name="Slide Number Placeholder 3"/>
          <p:cNvSpPr>
            <a:spLocks noGrp="1"/>
          </p:cNvSpPr>
          <p:nvPr>
            <p:ph type="sldNum" sz="quarter" idx="10"/>
          </p:nvPr>
        </p:nvSpPr>
        <p:spPr/>
        <p:txBody>
          <a:bodyPr/>
          <a:lstStyle/>
          <a:p>
            <a:fld id="{001B193B-F9C7-464F-8264-9390F0BA5C9E}" type="slidenum">
              <a:rPr lang="en-US" smtClean="0"/>
              <a:t>1</a:t>
            </a:fld>
            <a:endParaRPr lang="en-US"/>
          </a:p>
        </p:txBody>
      </p:sp>
    </p:spTree>
    <p:extLst>
      <p:ext uri="{BB962C8B-B14F-4D97-AF65-F5344CB8AC3E}">
        <p14:creationId xmlns:p14="http://schemas.microsoft.com/office/powerpoint/2010/main" val="293738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12:35</a:t>
            </a:r>
          </a:p>
          <a:p>
            <a:endParaRPr lang="en-US" dirty="0"/>
          </a:p>
          <a:p>
            <a:r>
              <a:rPr lang="en-US" dirty="0"/>
              <a:t>We understand when patients see their </a:t>
            </a:r>
            <a:r>
              <a:rPr lang="en-US" dirty="0" err="1"/>
              <a:t>pcp</a:t>
            </a:r>
            <a:r>
              <a:rPr lang="en-US" dirty="0"/>
              <a:t>,</a:t>
            </a:r>
            <a:r>
              <a:rPr lang="en-US" baseline="0" dirty="0"/>
              <a:t> when and why managed care companies would like patients to see their </a:t>
            </a:r>
            <a:r>
              <a:rPr lang="en-US" baseline="0" dirty="0" err="1"/>
              <a:t>pcp</a:t>
            </a:r>
            <a:r>
              <a:rPr lang="en-US" baseline="0" dirty="0"/>
              <a:t>, but do the HC and managed care / </a:t>
            </a:r>
            <a:r>
              <a:rPr lang="en-US" baseline="0" dirty="0" err="1"/>
              <a:t>aco</a:t>
            </a:r>
            <a:r>
              <a:rPr lang="en-US" baseline="0" dirty="0"/>
              <a:t> define a patient the same way?   Let’s discuss this </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11140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15:35</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32856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18:28</a:t>
            </a:r>
          </a:p>
          <a:p>
            <a:endParaRPr lang="en-US" dirty="0"/>
          </a:p>
          <a:p>
            <a:r>
              <a:rPr lang="en-US" dirty="0"/>
              <a:t>Some payers are piloting attribution to a</a:t>
            </a:r>
            <a:r>
              <a:rPr lang="en-US" baseline="0" dirty="0"/>
              <a:t> Specialist – OB/GYN; Cardiologist; Endocrinologist; Oncologist; </a:t>
            </a:r>
            <a:r>
              <a:rPr lang="en-US" baseline="0" dirty="0" err="1"/>
              <a:t>etc</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12</a:t>
            </a:fld>
            <a:endParaRPr lang="en-US" dirty="0"/>
          </a:p>
        </p:txBody>
      </p:sp>
    </p:spTree>
    <p:extLst>
      <p:ext uri="{BB962C8B-B14F-4D97-AF65-F5344CB8AC3E}">
        <p14:creationId xmlns:p14="http://schemas.microsoft.com/office/powerpoint/2010/main" val="34834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19:55</a:t>
            </a:r>
          </a:p>
          <a:p>
            <a:endParaRPr lang="en-US" dirty="0"/>
          </a:p>
          <a:p>
            <a:r>
              <a:rPr lang="en-US" dirty="0"/>
              <a:t>Describe how HHS goals work – who decides?  ID the types of services tied to the HHS goals in bullet one (more than 0 million MC patients are getting improved quality of care by having more time with</a:t>
            </a:r>
            <a:r>
              <a:rPr lang="en-US" baseline="0" dirty="0"/>
              <a:t> their doctors and better coordinated care.</a:t>
            </a:r>
            <a:endParaRPr lang="en-US" dirty="0"/>
          </a:p>
          <a:p>
            <a:r>
              <a:rPr lang="en-US" dirty="0"/>
              <a:t>	HHS has set a goal of tying 30 percent of traditional, or fee-for-service, Medicare payments to quality or value through alternative payment models, such as Accountable Care Organizations (ACOs) or bundled payment arrangements by the end of 2016, and tying 50 percent of payments to these models by the end of 2018.  </a:t>
            </a:r>
          </a:p>
          <a:p>
            <a:r>
              <a:rPr lang="en-US" dirty="0"/>
              <a:t>	HHS also set a goal of tying 85 percent of all traditional Medicare payments to quality or value by 2016 and 90 percent by 2018 through programs such as the Hospital Value Based Purchasing and the Hospital Readmissions Reduction Programs.  </a:t>
            </a:r>
          </a:p>
          <a:p>
            <a:r>
              <a:rPr lang="en-US" dirty="0"/>
              <a:t>	This is the first time in the history of the Medicare program that HHS has set explicit goals for alternative payment models and value-based payments.</a:t>
            </a:r>
          </a:p>
          <a:p>
            <a:endParaRPr lang="en-US" dirty="0"/>
          </a:p>
          <a:p>
            <a:r>
              <a:rPr lang="en-US" sz="1200" kern="1200" dirty="0">
                <a:solidFill>
                  <a:schemeClr val="tx1"/>
                </a:solidFill>
                <a:effectLst/>
                <a:latin typeface="Calibri" pitchFamily="34" charset="0"/>
                <a:ea typeface="+mn-ea"/>
                <a:cs typeface="+mn-cs"/>
              </a:rPr>
              <a:t>PH is not seen as a resource for most ACOs/MCOs/health systems for chronic disease management yet</a:t>
            </a:r>
            <a:r>
              <a:rPr lang="en-US" sz="1200" kern="1200" baseline="0" dirty="0">
                <a:solidFill>
                  <a:schemeClr val="tx1"/>
                </a:solidFill>
                <a:effectLst/>
                <a:latin typeface="Calibri" pitchFamily="34" charset="0"/>
                <a:ea typeface="+mn-ea"/>
                <a:cs typeface="+mn-cs"/>
              </a:rPr>
              <a:t> – strategizing on how to get them to work with PH</a:t>
            </a:r>
          </a:p>
          <a:p>
            <a:pPr marL="171450" indent="-171450">
              <a:buFontTx/>
              <a:buChar char="-"/>
            </a:pPr>
            <a:r>
              <a:rPr lang="en-US" sz="1200" kern="1200" baseline="0" dirty="0">
                <a:solidFill>
                  <a:schemeClr val="tx1"/>
                </a:solidFill>
                <a:effectLst/>
                <a:latin typeface="Calibri" pitchFamily="34" charset="0"/>
                <a:ea typeface="+mn-ea"/>
                <a:cs typeface="+mn-cs"/>
              </a:rPr>
              <a:t>Most ACOs/MCOs/health systems do not understand what information or services PH provides – especially in Chronic Disease management</a:t>
            </a:r>
          </a:p>
          <a:p>
            <a:pPr marL="171450" indent="-171450">
              <a:buFontTx/>
              <a:buChar char="-"/>
            </a:pPr>
            <a:r>
              <a:rPr lang="en-US" sz="1200" kern="1200" baseline="0" dirty="0">
                <a:solidFill>
                  <a:schemeClr val="tx1"/>
                </a:solidFill>
                <a:effectLst/>
                <a:latin typeface="Calibri" pitchFamily="34" charset="0"/>
                <a:ea typeface="+mn-ea"/>
                <a:cs typeface="+mn-cs"/>
              </a:rPr>
              <a:t>Contracting/reimbursement/data collection is a big hurdle</a:t>
            </a:r>
            <a:endParaRPr lang="en-US" dirty="0"/>
          </a:p>
          <a:p>
            <a:endParaRPr lang="en-US" dirty="0"/>
          </a:p>
          <a:p>
            <a:r>
              <a:rPr lang="en-US" dirty="0"/>
              <a:t>Portion of payment at risk – who decides?  Provider / payer / both</a:t>
            </a:r>
            <a:r>
              <a:rPr lang="en-US" baseline="0" dirty="0"/>
              <a:t> – more detail in next webinar</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13</a:t>
            </a:fld>
            <a:endParaRPr lang="en-US" dirty="0"/>
          </a:p>
        </p:txBody>
      </p:sp>
    </p:spTree>
    <p:extLst>
      <p:ext uri="{BB962C8B-B14F-4D97-AF65-F5344CB8AC3E}">
        <p14:creationId xmlns:p14="http://schemas.microsoft.com/office/powerpoint/2010/main" val="216696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20:35	</a:t>
            </a:r>
          </a:p>
          <a:p>
            <a:endParaRPr lang="en-US" altLang="en-US" dirty="0"/>
          </a:p>
          <a:p>
            <a:r>
              <a:rPr lang="en-US" altLang="en-US" dirty="0"/>
              <a:t>You can actually state these next 2 slides are the goals of all payers – not specifically MCOS – especially as we move into a Value</a:t>
            </a:r>
            <a:r>
              <a:rPr lang="en-US" altLang="en-US" baseline="0" dirty="0"/>
              <a:t> </a:t>
            </a:r>
            <a:r>
              <a:rPr lang="en-US" altLang="en-US" dirty="0"/>
              <a:t>based system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6E0BA9-C607-460D-B8E6-894AFA5DF35C}" type="slidenum">
              <a:rPr lang="en-US" altLang="en-US" sz="1200" smtClean="0">
                <a:solidFill>
                  <a:prstClr val="black"/>
                </a:solidFill>
              </a:rPr>
              <a:pPr/>
              <a:t>14</a:t>
            </a:fld>
            <a:endParaRPr lang="en-US" altLang="en-US" sz="1200">
              <a:solidFill>
                <a:prstClr val="black"/>
              </a:solidFill>
            </a:endParaRPr>
          </a:p>
        </p:txBody>
      </p:sp>
    </p:spTree>
    <p:extLst>
      <p:ext uri="{BB962C8B-B14F-4D97-AF65-F5344CB8AC3E}">
        <p14:creationId xmlns:p14="http://schemas.microsoft.com/office/powerpoint/2010/main" val="407230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22:22</a:t>
            </a:r>
          </a:p>
          <a:p>
            <a:endParaRPr lang="en-US" dirty="0"/>
          </a:p>
          <a:p>
            <a:r>
              <a:rPr lang="en-US" dirty="0"/>
              <a:t>As mentioned in earlier slides, MCOs</a:t>
            </a:r>
            <a:r>
              <a:rPr lang="en-US" baseline="0" dirty="0"/>
              <a:t> need to receive accurate and detailed billing information from ALL Providers – provider offices, specialists, hospitals, outpatient services , lab, diagnostic centers, </a:t>
            </a: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15</a:t>
            </a:fld>
            <a:endParaRPr lang="en-US" dirty="0"/>
          </a:p>
        </p:txBody>
      </p:sp>
    </p:spTree>
    <p:extLst>
      <p:ext uri="{BB962C8B-B14F-4D97-AF65-F5344CB8AC3E}">
        <p14:creationId xmlns:p14="http://schemas.microsoft.com/office/powerpoint/2010/main" val="348321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23:45</a:t>
            </a:r>
          </a:p>
        </p:txBody>
      </p:sp>
      <p:sp>
        <p:nvSpPr>
          <p:cNvPr id="4" name="Slide Number Placeholder 3"/>
          <p:cNvSpPr>
            <a:spLocks noGrp="1"/>
          </p:cNvSpPr>
          <p:nvPr>
            <p:ph type="sldNum" sz="quarter" idx="10"/>
          </p:nvPr>
        </p:nvSpPr>
        <p:spPr/>
        <p:txBody>
          <a:bodyPr/>
          <a:lstStyle/>
          <a:p>
            <a:fld id="{001B193B-F9C7-464F-8264-9390F0BA5C9E}" type="slidenum">
              <a:rPr lang="en-US" smtClean="0"/>
              <a:t>16</a:t>
            </a:fld>
            <a:endParaRPr lang="en-US"/>
          </a:p>
        </p:txBody>
      </p:sp>
    </p:spTree>
    <p:extLst>
      <p:ext uri="{BB962C8B-B14F-4D97-AF65-F5344CB8AC3E}">
        <p14:creationId xmlns:p14="http://schemas.microsoft.com/office/powerpoint/2010/main" val="368586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24:25</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FDC8E52-B15E-49C1-9AED-C993237A5D75}" type="slidenum">
              <a:rPr lang="en-US" altLang="en-US" sz="1200" smtClean="0">
                <a:solidFill>
                  <a:prstClr val="black"/>
                </a:solidFill>
              </a:rPr>
              <a:pPr/>
              <a:t>17</a:t>
            </a:fld>
            <a:endParaRPr lang="en-US" altLang="en-US" sz="1200">
              <a:solidFill>
                <a:prstClr val="black"/>
              </a:solidFill>
            </a:endParaRPr>
          </a:p>
        </p:txBody>
      </p:sp>
    </p:spTree>
    <p:extLst>
      <p:ext uri="{BB962C8B-B14F-4D97-AF65-F5344CB8AC3E}">
        <p14:creationId xmlns:p14="http://schemas.microsoft.com/office/powerpoint/2010/main" val="1179084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25:00</a:t>
            </a:r>
          </a:p>
        </p:txBody>
      </p:sp>
      <p:sp>
        <p:nvSpPr>
          <p:cNvPr id="4" name="Slide Number Placeholder 3"/>
          <p:cNvSpPr>
            <a:spLocks noGrp="1"/>
          </p:cNvSpPr>
          <p:nvPr>
            <p:ph type="sldNum" sz="quarter" idx="10"/>
          </p:nvPr>
        </p:nvSpPr>
        <p:spPr/>
        <p:txBody>
          <a:bodyPr/>
          <a:lstStyle/>
          <a:p>
            <a:fld id="{001B193B-F9C7-464F-8264-9390F0BA5C9E}" type="slidenum">
              <a:rPr lang="en-US" smtClean="0"/>
              <a:t>18</a:t>
            </a:fld>
            <a:endParaRPr lang="en-US"/>
          </a:p>
        </p:txBody>
      </p:sp>
    </p:spTree>
    <p:extLst>
      <p:ext uri="{BB962C8B-B14F-4D97-AF65-F5344CB8AC3E}">
        <p14:creationId xmlns:p14="http://schemas.microsoft.com/office/powerpoint/2010/main" val="2276064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26:40</a:t>
            </a:r>
          </a:p>
        </p:txBody>
      </p:sp>
      <p:sp>
        <p:nvSpPr>
          <p:cNvPr id="4" name="Slide Number Placeholder 3"/>
          <p:cNvSpPr>
            <a:spLocks noGrp="1"/>
          </p:cNvSpPr>
          <p:nvPr>
            <p:ph type="sldNum" sz="quarter" idx="10"/>
          </p:nvPr>
        </p:nvSpPr>
        <p:spPr/>
        <p:txBody>
          <a:bodyPr/>
          <a:lstStyle/>
          <a:p>
            <a:fld id="{001B193B-F9C7-464F-8264-9390F0BA5C9E}" type="slidenum">
              <a:rPr lang="en-US" smtClean="0"/>
              <a:t>19</a:t>
            </a:fld>
            <a:endParaRPr lang="en-US"/>
          </a:p>
        </p:txBody>
      </p:sp>
    </p:spTree>
    <p:extLst>
      <p:ext uri="{BB962C8B-B14F-4D97-AF65-F5344CB8AC3E}">
        <p14:creationId xmlns:p14="http://schemas.microsoft.com/office/powerpoint/2010/main" val="281694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dirty="0"/>
              <a:t>2:30		</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5316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29:00</a:t>
            </a:r>
          </a:p>
        </p:txBody>
      </p:sp>
      <p:sp>
        <p:nvSpPr>
          <p:cNvPr id="4" name="Slide Number Placeholder 3"/>
          <p:cNvSpPr>
            <a:spLocks noGrp="1"/>
          </p:cNvSpPr>
          <p:nvPr>
            <p:ph type="sldNum" sz="quarter" idx="10"/>
          </p:nvPr>
        </p:nvSpPr>
        <p:spPr/>
        <p:txBody>
          <a:bodyPr/>
          <a:lstStyle/>
          <a:p>
            <a:fld id="{001B193B-F9C7-464F-8264-9390F0BA5C9E}" type="slidenum">
              <a:rPr lang="en-US" smtClean="0"/>
              <a:t>20</a:t>
            </a:fld>
            <a:endParaRPr lang="en-US"/>
          </a:p>
        </p:txBody>
      </p:sp>
    </p:spTree>
    <p:extLst>
      <p:ext uri="{BB962C8B-B14F-4D97-AF65-F5344CB8AC3E}">
        <p14:creationId xmlns:p14="http://schemas.microsoft.com/office/powerpoint/2010/main" val="2637672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30:56</a:t>
            </a:r>
          </a:p>
        </p:txBody>
      </p:sp>
      <p:sp>
        <p:nvSpPr>
          <p:cNvPr id="4" name="Slide Number Placeholder 3"/>
          <p:cNvSpPr>
            <a:spLocks noGrp="1"/>
          </p:cNvSpPr>
          <p:nvPr>
            <p:ph type="sldNum" sz="quarter" idx="10"/>
          </p:nvPr>
        </p:nvSpPr>
        <p:spPr/>
        <p:txBody>
          <a:bodyPr/>
          <a:lstStyle/>
          <a:p>
            <a:fld id="{001B193B-F9C7-464F-8264-9390F0BA5C9E}" type="slidenum">
              <a:rPr lang="en-US" smtClean="0"/>
              <a:t>21</a:t>
            </a:fld>
            <a:endParaRPr lang="en-US"/>
          </a:p>
        </p:txBody>
      </p:sp>
    </p:spTree>
    <p:extLst>
      <p:ext uri="{BB962C8B-B14F-4D97-AF65-F5344CB8AC3E}">
        <p14:creationId xmlns:p14="http://schemas.microsoft.com/office/powerpoint/2010/main" val="77740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31:37</a:t>
            </a:r>
          </a:p>
        </p:txBody>
      </p:sp>
      <p:sp>
        <p:nvSpPr>
          <p:cNvPr id="4" name="Slide Number Placeholder 3"/>
          <p:cNvSpPr>
            <a:spLocks noGrp="1"/>
          </p:cNvSpPr>
          <p:nvPr>
            <p:ph type="sldNum" sz="quarter" idx="10"/>
          </p:nvPr>
        </p:nvSpPr>
        <p:spPr/>
        <p:txBody>
          <a:bodyPr/>
          <a:lstStyle/>
          <a:p>
            <a:fld id="{001B193B-F9C7-464F-8264-9390F0BA5C9E}" type="slidenum">
              <a:rPr lang="en-US" smtClean="0"/>
              <a:t>22</a:t>
            </a:fld>
            <a:endParaRPr lang="en-US"/>
          </a:p>
        </p:txBody>
      </p:sp>
    </p:spTree>
    <p:extLst>
      <p:ext uri="{BB962C8B-B14F-4D97-AF65-F5344CB8AC3E}">
        <p14:creationId xmlns:p14="http://schemas.microsoft.com/office/powerpoint/2010/main" val="225711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31:58</a:t>
            </a:r>
          </a:p>
        </p:txBody>
      </p:sp>
      <p:sp>
        <p:nvSpPr>
          <p:cNvPr id="4" name="Slide Number Placeholder 3"/>
          <p:cNvSpPr>
            <a:spLocks noGrp="1"/>
          </p:cNvSpPr>
          <p:nvPr>
            <p:ph type="sldNum" sz="quarter" idx="10"/>
          </p:nvPr>
        </p:nvSpPr>
        <p:spPr/>
        <p:txBody>
          <a:bodyPr/>
          <a:lstStyle/>
          <a:p>
            <a:fld id="{001B193B-F9C7-464F-8264-9390F0BA5C9E}" type="slidenum">
              <a:rPr lang="en-US" smtClean="0"/>
              <a:t>23</a:t>
            </a:fld>
            <a:endParaRPr lang="en-US"/>
          </a:p>
        </p:txBody>
      </p:sp>
    </p:spTree>
    <p:extLst>
      <p:ext uri="{BB962C8B-B14F-4D97-AF65-F5344CB8AC3E}">
        <p14:creationId xmlns:p14="http://schemas.microsoft.com/office/powerpoint/2010/main" val="256912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35:15</a:t>
            </a:r>
          </a:p>
        </p:txBody>
      </p:sp>
      <p:sp>
        <p:nvSpPr>
          <p:cNvPr id="4" name="Slide Number Placeholder 3"/>
          <p:cNvSpPr>
            <a:spLocks noGrp="1"/>
          </p:cNvSpPr>
          <p:nvPr>
            <p:ph type="sldNum" sz="quarter" idx="10"/>
          </p:nvPr>
        </p:nvSpPr>
        <p:spPr/>
        <p:txBody>
          <a:bodyPr/>
          <a:lstStyle/>
          <a:p>
            <a:fld id="{001B193B-F9C7-464F-8264-9390F0BA5C9E}" type="slidenum">
              <a:rPr lang="en-US" smtClean="0"/>
              <a:t>24</a:t>
            </a:fld>
            <a:endParaRPr lang="en-US"/>
          </a:p>
        </p:txBody>
      </p:sp>
    </p:spTree>
    <p:extLst>
      <p:ext uri="{BB962C8B-B14F-4D97-AF65-F5344CB8AC3E}">
        <p14:creationId xmlns:p14="http://schemas.microsoft.com/office/powerpoint/2010/main" val="44110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aseline="0" dirty="0"/>
              <a:t>41:00</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a:t>SHELAN…. THIS IS THE SLIDE WHERE WE HAD THE SCREW UP!!! TIMES</a:t>
            </a:r>
            <a:r>
              <a:rPr lang="en-US" sz="1800" b="1" baseline="0" dirty="0"/>
              <a:t> FROM THIS POINT FORWARD MAY BE OFF AND YOU WILL PROBABLY HAVE TO SUBTRACT THE AMOUNT OF TIME YOU CUT OUT.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panel size (per provider or total to the site?) – important to attribution</a:t>
            </a:r>
          </a:p>
          <a:p>
            <a:r>
              <a:rPr lang="en-US" dirty="0"/>
              <a:t> - the first question is do patients choose a </a:t>
            </a:r>
            <a:r>
              <a:rPr lang="en-US" dirty="0" err="1"/>
              <a:t>pcp</a:t>
            </a:r>
            <a:r>
              <a:rPr lang="en-US" dirty="0"/>
              <a:t> or site?  </a:t>
            </a:r>
          </a:p>
          <a:p>
            <a:r>
              <a:rPr lang="en-US" dirty="0"/>
              <a:t> - if the patients are linked to a site, what</a:t>
            </a:r>
            <a:r>
              <a:rPr lang="en-US" baseline="0" dirty="0"/>
              <a:t> is maximum panel size?  Is this total of all products or by product?</a:t>
            </a:r>
          </a:p>
          <a:p>
            <a:r>
              <a:rPr lang="en-US" baseline="0" dirty="0"/>
              <a:t> - if the patients are linked to an individual </a:t>
            </a:r>
            <a:r>
              <a:rPr lang="en-US" baseline="0" dirty="0" err="1"/>
              <a:t>pcp</a:t>
            </a:r>
            <a:r>
              <a:rPr lang="en-US" baseline="0" dirty="0"/>
              <a:t> provider – can it be MD, DO, NP or PA-C?  Or is it only to MD or DO?</a:t>
            </a:r>
          </a:p>
          <a:p>
            <a:r>
              <a:rPr lang="en-US" baseline="0" dirty="0"/>
              <a:t> - how often are members linked </a:t>
            </a:r>
            <a:endParaRPr lang="en-US" dirty="0"/>
          </a:p>
        </p:txBody>
      </p:sp>
      <p:sp>
        <p:nvSpPr>
          <p:cNvPr id="4" name="Slide Number Placeholder 3"/>
          <p:cNvSpPr>
            <a:spLocks noGrp="1"/>
          </p:cNvSpPr>
          <p:nvPr>
            <p:ph type="sldNum" sz="quarter" idx="10"/>
          </p:nvPr>
        </p:nvSpPr>
        <p:spPr/>
        <p:txBody>
          <a:bodyPr/>
          <a:lstStyle/>
          <a:p>
            <a:fld id="{001B193B-F9C7-464F-8264-9390F0BA5C9E}" type="slidenum">
              <a:rPr lang="en-US" smtClean="0"/>
              <a:t>25</a:t>
            </a:fld>
            <a:endParaRPr lang="en-US"/>
          </a:p>
        </p:txBody>
      </p:sp>
    </p:spTree>
    <p:extLst>
      <p:ext uri="{BB962C8B-B14F-4D97-AF65-F5344CB8AC3E}">
        <p14:creationId xmlns:p14="http://schemas.microsoft.com/office/powerpoint/2010/main" val="863093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43:35</a:t>
            </a:r>
          </a:p>
        </p:txBody>
      </p:sp>
      <p:sp>
        <p:nvSpPr>
          <p:cNvPr id="4" name="Slide Number Placeholder 3"/>
          <p:cNvSpPr>
            <a:spLocks noGrp="1"/>
          </p:cNvSpPr>
          <p:nvPr>
            <p:ph type="sldNum" sz="quarter" idx="10"/>
          </p:nvPr>
        </p:nvSpPr>
        <p:spPr/>
        <p:txBody>
          <a:bodyPr/>
          <a:lstStyle/>
          <a:p>
            <a:fld id="{001B193B-F9C7-464F-8264-9390F0BA5C9E}" type="slidenum">
              <a:rPr lang="en-US" smtClean="0"/>
              <a:t>26</a:t>
            </a:fld>
            <a:endParaRPr lang="en-US"/>
          </a:p>
        </p:txBody>
      </p:sp>
    </p:spTree>
    <p:extLst>
      <p:ext uri="{BB962C8B-B14F-4D97-AF65-F5344CB8AC3E}">
        <p14:creationId xmlns:p14="http://schemas.microsoft.com/office/powerpoint/2010/main" val="725563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44:28</a:t>
            </a:r>
          </a:p>
          <a:p>
            <a:endParaRPr lang="en-US" dirty="0"/>
          </a:p>
          <a:p>
            <a:r>
              <a:rPr lang="en-US" dirty="0"/>
              <a:t>Recognize patients do seek care and education and treatment from other health professionals in</a:t>
            </a:r>
            <a:r>
              <a:rPr lang="en-US" baseline="0" dirty="0"/>
              <a:t> different settings </a:t>
            </a:r>
          </a:p>
          <a:p>
            <a:endParaRPr lang="en-US" baseline="0" dirty="0"/>
          </a:p>
          <a:p>
            <a:r>
              <a:rPr lang="en-US" baseline="0" dirty="0"/>
              <a:t>Payers may or may not know there same patients have been there but didn’t ‘impact’ them – but this is increasingly becoming a different story </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889266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45:20	</a:t>
            </a:r>
          </a:p>
          <a:p>
            <a:endParaRPr lang="en-US" dirty="0"/>
          </a:p>
          <a:p>
            <a:endParaRPr lang="en-US" dirty="0"/>
          </a:p>
          <a:p>
            <a:r>
              <a:rPr lang="en-US" dirty="0"/>
              <a:t>Want</a:t>
            </a:r>
            <a:r>
              <a:rPr lang="en-US" baseline="0" dirty="0"/>
              <a:t> patients to seek care in the most appropriate setting for them and payers need to recognize who is providing these services and why</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748586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45:30</a:t>
            </a:r>
          </a:p>
          <a:p>
            <a:endParaRPr lang="en-US" altLang="en-US" dirty="0"/>
          </a:p>
          <a:p>
            <a:r>
              <a:rPr lang="en-US" altLang="en-US" dirty="0"/>
              <a:t>Not only for Medicaid</a:t>
            </a:r>
            <a:r>
              <a:rPr lang="en-US" altLang="en-US" baseline="0" dirty="0"/>
              <a:t> but for all products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45300DF-CD10-4CD4-A1EE-AA20EF96953E}" type="slidenum">
              <a:rPr lang="en-US" altLang="en-US" sz="1200" smtClean="0">
                <a:solidFill>
                  <a:prstClr val="black"/>
                </a:solidFill>
              </a:rPr>
              <a:pPr/>
              <a:t>29</a:t>
            </a:fld>
            <a:endParaRPr lang="en-US" altLang="en-US" sz="1200">
              <a:solidFill>
                <a:prstClr val="black"/>
              </a:solidFill>
            </a:endParaRPr>
          </a:p>
        </p:txBody>
      </p:sp>
    </p:spTree>
    <p:extLst>
      <p:ext uri="{BB962C8B-B14F-4D97-AF65-F5344CB8AC3E}">
        <p14:creationId xmlns:p14="http://schemas.microsoft.com/office/powerpoint/2010/main" val="91772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3:10 wipe out </a:t>
            </a:r>
            <a:r>
              <a:rPr lang="en-US" dirty="0" err="1"/>
              <a:t>mycomments</a:t>
            </a:r>
            <a:r>
              <a:rPr lang="en-US" dirty="0"/>
              <a:t> and the hold</a:t>
            </a:r>
          </a:p>
          <a:p>
            <a:r>
              <a:rPr lang="en-US" dirty="0"/>
              <a:t>Change at 3:00</a:t>
            </a:r>
          </a:p>
        </p:txBody>
      </p:sp>
      <p:sp>
        <p:nvSpPr>
          <p:cNvPr id="4" name="Slide Number Placeholder 3"/>
          <p:cNvSpPr>
            <a:spLocks noGrp="1"/>
          </p:cNvSpPr>
          <p:nvPr>
            <p:ph type="sldNum" sz="quarter" idx="10"/>
          </p:nvPr>
        </p:nvSpPr>
        <p:spPr/>
        <p:txBody>
          <a:bodyPr/>
          <a:lstStyle/>
          <a:p>
            <a:fld id="{001B193B-F9C7-464F-8264-9390F0BA5C9E}" type="slidenum">
              <a:rPr lang="en-US" smtClean="0"/>
              <a:t>3</a:t>
            </a:fld>
            <a:endParaRPr lang="en-US"/>
          </a:p>
        </p:txBody>
      </p:sp>
    </p:spTree>
    <p:extLst>
      <p:ext uri="{BB962C8B-B14F-4D97-AF65-F5344CB8AC3E}">
        <p14:creationId xmlns:p14="http://schemas.microsoft.com/office/powerpoint/2010/main" val="1334902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45:40</a:t>
            </a:r>
          </a:p>
          <a:p>
            <a:r>
              <a:rPr lang="en-US" dirty="0"/>
              <a:t>Why only certain products?  </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96912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46:00 ---SKIP TO SLIDE #34</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610726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48:00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OPEN and Transparent COMMUNICATION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notify the MCO if network is not accessible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utilize the payer data to identify who patients should go to</a:t>
            </a:r>
          </a:p>
          <a:p>
            <a:r>
              <a:rPr lang="en-US" dirty="0"/>
              <a:t>Patient definition and attribution methodology  </a:t>
            </a:r>
          </a:p>
          <a:p>
            <a:endParaRPr lang="en-US" sz="1000" dirty="0"/>
          </a:p>
          <a:p>
            <a:r>
              <a:rPr lang="en-US" dirty="0"/>
              <a:t>Understand exactly what you are being measured on AND who you are being measured against (yourself, other HCs, all primary care, </a:t>
            </a:r>
            <a:r>
              <a:rPr lang="en-US" dirty="0" err="1"/>
              <a:t>etc</a:t>
            </a:r>
            <a:r>
              <a:rPr lang="en-US" dirty="0"/>
              <a:t>) </a:t>
            </a:r>
          </a:p>
          <a:p>
            <a:pPr lvl="1"/>
            <a:r>
              <a:rPr lang="en-US" sz="2000" dirty="0"/>
              <a:t>which patients impact this information?</a:t>
            </a:r>
          </a:p>
          <a:p>
            <a:endParaRPr lang="en-US" sz="1000" dirty="0"/>
          </a:p>
          <a:p>
            <a:r>
              <a:rPr lang="en-US" dirty="0"/>
              <a:t>Concentrate on accurate and detailed CODING (ICD 10 and CPT)</a:t>
            </a:r>
          </a:p>
          <a:p>
            <a:pPr lvl="1"/>
            <a:r>
              <a:rPr lang="en-US" sz="2000" dirty="0"/>
              <a:t>HEDIS and STARs measures</a:t>
            </a:r>
          </a:p>
          <a:p>
            <a:pPr lvl="1"/>
            <a:endParaRPr lang="en-US" sz="1000" dirty="0"/>
          </a:p>
          <a:p>
            <a:r>
              <a:rPr lang="en-US" dirty="0"/>
              <a:t>Collect data, evaluate and identify the right information to use / impact change  </a:t>
            </a:r>
          </a:p>
          <a:p>
            <a:pPr lvl="1"/>
            <a:r>
              <a:rPr lang="en-US" sz="2000" dirty="0"/>
              <a:t>compare to MCO data</a:t>
            </a:r>
          </a:p>
          <a:p>
            <a:pPr lvl="1"/>
            <a:r>
              <a:rPr lang="en-US" sz="2000" dirty="0"/>
              <a:t>know your costs and if reimbursement is equitable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01B193B-F9C7-464F-8264-9390F0BA5C9E}" type="slidenum">
              <a:rPr lang="en-US" smtClean="0"/>
              <a:t>34</a:t>
            </a:fld>
            <a:endParaRPr lang="en-US"/>
          </a:p>
        </p:txBody>
      </p:sp>
    </p:spTree>
    <p:extLst>
      <p:ext uri="{BB962C8B-B14F-4D97-AF65-F5344CB8AC3E}">
        <p14:creationId xmlns:p14="http://schemas.microsoft.com/office/powerpoint/2010/main" val="292785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48:40</a:t>
            </a:r>
          </a:p>
        </p:txBody>
      </p:sp>
      <p:sp>
        <p:nvSpPr>
          <p:cNvPr id="4" name="Slide Number Placeholder 3"/>
          <p:cNvSpPr>
            <a:spLocks noGrp="1"/>
          </p:cNvSpPr>
          <p:nvPr>
            <p:ph type="sldNum" sz="quarter" idx="10"/>
          </p:nvPr>
        </p:nvSpPr>
        <p:spPr/>
        <p:txBody>
          <a:bodyPr/>
          <a:lstStyle/>
          <a:p>
            <a:fld id="{001B193B-F9C7-464F-8264-9390F0BA5C9E}" type="slidenum">
              <a:rPr lang="en-US" smtClean="0"/>
              <a:t>35</a:t>
            </a:fld>
            <a:endParaRPr lang="en-US"/>
          </a:p>
        </p:txBody>
      </p:sp>
    </p:spTree>
    <p:extLst>
      <p:ext uri="{BB962C8B-B14F-4D97-AF65-F5344CB8AC3E}">
        <p14:creationId xmlns:p14="http://schemas.microsoft.com/office/powerpoint/2010/main" val="2849816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49:10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39F94A-098C-44D6-8127-5172ADCB911D}" type="slidenum">
              <a:rPr lang="en-US" altLang="en-US" sz="1200" smtClean="0">
                <a:solidFill>
                  <a:srgbClr val="000000"/>
                </a:solidFill>
              </a:rPr>
              <a:pPr/>
              <a:t>36</a:t>
            </a:fld>
            <a:endParaRPr lang="en-US" altLang="en-US" sz="1200">
              <a:solidFill>
                <a:srgbClr val="000000"/>
              </a:solidFill>
            </a:endParaRPr>
          </a:p>
        </p:txBody>
      </p:sp>
    </p:spTree>
    <p:extLst>
      <p:ext uri="{BB962C8B-B14F-4D97-AF65-F5344CB8AC3E}">
        <p14:creationId xmlns:p14="http://schemas.microsoft.com/office/powerpoint/2010/main" val="1622941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39F94A-098C-44D6-8127-5172ADCB911D}" type="slidenum">
              <a:rPr lang="en-US" altLang="en-US" sz="1200" smtClean="0">
                <a:solidFill>
                  <a:srgbClr val="000000"/>
                </a:solidFill>
              </a:rPr>
              <a:pPr/>
              <a:t>37</a:t>
            </a:fld>
            <a:endParaRPr lang="en-US" altLang="en-US" sz="1200">
              <a:solidFill>
                <a:srgbClr val="000000"/>
              </a:solidFill>
            </a:endParaRPr>
          </a:p>
        </p:txBody>
      </p:sp>
    </p:spTree>
    <p:extLst>
      <p:ext uri="{BB962C8B-B14F-4D97-AF65-F5344CB8AC3E}">
        <p14:creationId xmlns:p14="http://schemas.microsoft.com/office/powerpoint/2010/main" val="148624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5:15</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4</a:t>
            </a:fld>
            <a:endParaRPr lang="en-US" dirty="0"/>
          </a:p>
        </p:txBody>
      </p:sp>
    </p:spTree>
    <p:extLst>
      <p:ext uri="{BB962C8B-B14F-4D97-AF65-F5344CB8AC3E}">
        <p14:creationId xmlns:p14="http://schemas.microsoft.com/office/powerpoint/2010/main" val="11721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6:24</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5</a:t>
            </a:fld>
            <a:endParaRPr lang="en-US" dirty="0"/>
          </a:p>
        </p:txBody>
      </p:sp>
    </p:spTree>
    <p:extLst>
      <p:ext uri="{BB962C8B-B14F-4D97-AF65-F5344CB8AC3E}">
        <p14:creationId xmlns:p14="http://schemas.microsoft.com/office/powerpoint/2010/main" val="31131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9:35</a:t>
            </a:r>
          </a:p>
          <a:p>
            <a:endParaRPr lang="en-US" dirty="0"/>
          </a:p>
          <a:p>
            <a:r>
              <a:rPr lang="en-US" dirty="0"/>
              <a:t>MCO taking the hit – HEDIS,</a:t>
            </a:r>
            <a:r>
              <a:rPr lang="en-US" baseline="0" dirty="0"/>
              <a:t> STARs, CAHPS Survey </a:t>
            </a:r>
            <a:endParaRPr lang="en-US" dirty="0"/>
          </a:p>
          <a:p>
            <a:endParaRPr lang="en-US" dirty="0"/>
          </a:p>
          <a:p>
            <a:r>
              <a:rPr lang="en-US" dirty="0"/>
              <a:t>Employers are now evaluating the same things – especially as premiums are going up with less coverage</a:t>
            </a:r>
          </a:p>
          <a:p>
            <a:endParaRPr lang="en-US" dirty="0"/>
          </a:p>
          <a:p>
            <a:r>
              <a:rPr lang="en-US" dirty="0"/>
              <a:t>MC and MA plans have to</a:t>
            </a:r>
            <a:r>
              <a:rPr lang="en-US" baseline="0" dirty="0"/>
              <a:t> cover at least what Medicaid or Medicare fee for service plans would cover</a:t>
            </a:r>
            <a:endParaRPr lang="en-US" dirty="0"/>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6</a:t>
            </a:fld>
            <a:endParaRPr lang="en-US" dirty="0"/>
          </a:p>
        </p:txBody>
      </p:sp>
    </p:spTree>
    <p:extLst>
      <p:ext uri="{BB962C8B-B14F-4D97-AF65-F5344CB8AC3E}">
        <p14:creationId xmlns:p14="http://schemas.microsoft.com/office/powerpoint/2010/main" val="196643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10:18</a:t>
            </a:r>
          </a:p>
        </p:txBody>
      </p:sp>
      <p:sp>
        <p:nvSpPr>
          <p:cNvPr id="4" name="Slide Number Placeholder 3"/>
          <p:cNvSpPr>
            <a:spLocks noGrp="1"/>
          </p:cNvSpPr>
          <p:nvPr>
            <p:ph type="sldNum" sz="quarter" idx="10"/>
          </p:nvPr>
        </p:nvSpPr>
        <p:spPr/>
        <p:txBody>
          <a:bodyPr/>
          <a:lstStyle/>
          <a:p>
            <a:fld id="{001B193B-F9C7-464F-8264-9390F0BA5C9E}" type="slidenum">
              <a:rPr lang="en-US" smtClean="0"/>
              <a:t>7</a:t>
            </a:fld>
            <a:endParaRPr lang="en-US"/>
          </a:p>
        </p:txBody>
      </p:sp>
    </p:spTree>
    <p:extLst>
      <p:ext uri="{BB962C8B-B14F-4D97-AF65-F5344CB8AC3E}">
        <p14:creationId xmlns:p14="http://schemas.microsoft.com/office/powerpoint/2010/main" val="310617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11:39</a:t>
            </a:r>
          </a:p>
        </p:txBody>
      </p:sp>
      <p:sp>
        <p:nvSpPr>
          <p:cNvPr id="4" name="Slide Number Placeholder 3"/>
          <p:cNvSpPr>
            <a:spLocks noGrp="1"/>
          </p:cNvSpPr>
          <p:nvPr>
            <p:ph type="sldNum" sz="quarter" idx="10"/>
          </p:nvPr>
        </p:nvSpPr>
        <p:spPr/>
        <p:txBody>
          <a:bodyPr/>
          <a:lstStyle/>
          <a:p>
            <a:fld id="{001B193B-F9C7-464F-8264-9390F0BA5C9E}" type="slidenum">
              <a:rPr lang="en-US" smtClean="0"/>
              <a:t>8</a:t>
            </a:fld>
            <a:endParaRPr lang="en-US"/>
          </a:p>
        </p:txBody>
      </p:sp>
    </p:spTree>
    <p:extLst>
      <p:ext uri="{BB962C8B-B14F-4D97-AF65-F5344CB8AC3E}">
        <p14:creationId xmlns:p14="http://schemas.microsoft.com/office/powerpoint/2010/main" val="211305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12:00</a:t>
            </a:r>
          </a:p>
        </p:txBody>
      </p:sp>
      <p:sp>
        <p:nvSpPr>
          <p:cNvPr id="4" name="Slide Number Placeholder 3"/>
          <p:cNvSpPr>
            <a:spLocks noGrp="1"/>
          </p:cNvSpPr>
          <p:nvPr>
            <p:ph type="sldNum" sz="quarter" idx="10"/>
          </p:nvPr>
        </p:nvSpPr>
        <p:spPr/>
        <p:txBody>
          <a:bodyPr/>
          <a:lstStyle/>
          <a:p>
            <a:pPr>
              <a:defRPr/>
            </a:pPr>
            <a:fld id="{5E5FA861-67D4-4801-B785-FDDADC8F4EEF}" type="slidenum">
              <a:rPr lang="en-US" smtClean="0"/>
              <a:pPr>
                <a:defRPr/>
              </a:pPr>
              <a:t>9</a:t>
            </a:fld>
            <a:endParaRPr lang="en-US" dirty="0"/>
          </a:p>
        </p:txBody>
      </p:sp>
    </p:spTree>
    <p:extLst>
      <p:ext uri="{BB962C8B-B14F-4D97-AF65-F5344CB8AC3E}">
        <p14:creationId xmlns:p14="http://schemas.microsoft.com/office/powerpoint/2010/main" val="1373155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5" name="Rectangle 16"/>
          <p:cNvSpPr>
            <a:spLocks noChangeArrowheads="1"/>
          </p:cNvSpPr>
          <p:nvPr/>
        </p:nvSpPr>
        <p:spPr bwMode="auto">
          <a:xfrm>
            <a:off x="0" y="1143000"/>
            <a:ext cx="12395200" cy="5867400"/>
          </a:xfrm>
          <a:prstGeom prst="rect">
            <a:avLst/>
          </a:prstGeom>
          <a:solidFill>
            <a:srgbClr val="0F5D8F"/>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3200" dirty="0">
              <a:solidFill>
                <a:srgbClr val="000000"/>
              </a:solidFill>
              <a:latin typeface="Times" pitchFamily="96" charset="0"/>
            </a:endParaRPr>
          </a:p>
        </p:txBody>
      </p:sp>
      <p:sp>
        <p:nvSpPr>
          <p:cNvPr id="20488" name="Rectangle 8"/>
          <p:cNvSpPr>
            <a:spLocks noGrp="1" noChangeArrowheads="1"/>
          </p:cNvSpPr>
          <p:nvPr>
            <p:ph type="ctrTitle" sz="quarter"/>
          </p:nvPr>
        </p:nvSpPr>
        <p:spPr>
          <a:xfrm>
            <a:off x="2133600" y="6858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96" charset="0"/>
              </a:defRPr>
            </a:lvl1pPr>
          </a:lstStyle>
          <a:p>
            <a:r>
              <a:rPr lang="en-US"/>
              <a:t>Click to edit Master </a:t>
            </a:r>
            <a:br>
              <a:rPr lang="en-US"/>
            </a:br>
            <a:r>
              <a:rPr lang="en-US"/>
              <a:t>subtitle style</a:t>
            </a:r>
          </a:p>
        </p:txBody>
      </p:sp>
    </p:spTree>
    <p:extLst>
      <p:ext uri="{BB962C8B-B14F-4D97-AF65-F5344CB8AC3E}">
        <p14:creationId xmlns:p14="http://schemas.microsoft.com/office/powerpoint/2010/main" val="230673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9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85800"/>
            <a:ext cx="2463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85800"/>
            <a:ext cx="718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16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9855200" cy="685800"/>
          </a:xfrm>
        </p:spPr>
        <p:txBody>
          <a:bodyPr/>
          <a:lstStyle/>
          <a:p>
            <a:r>
              <a:rPr lang="en-US"/>
              <a:t>Click to edit Master title style</a:t>
            </a:r>
          </a:p>
        </p:txBody>
      </p:sp>
      <p:sp>
        <p:nvSpPr>
          <p:cNvPr id="3" name="Text Placeholder 2"/>
          <p:cNvSpPr>
            <a:spLocks noGrp="1"/>
          </p:cNvSpPr>
          <p:nvPr>
            <p:ph type="body" sz="half" idx="1"/>
          </p:nvPr>
        </p:nvSpPr>
        <p:spPr>
          <a:xfrm>
            <a:off x="2133600" y="1981200"/>
            <a:ext cx="4724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061200" y="1981200"/>
            <a:ext cx="4724400" cy="3962400"/>
          </a:xfrm>
        </p:spPr>
        <p:txBody>
          <a:bodyPr/>
          <a:lstStyle/>
          <a:p>
            <a:pPr lvl="0"/>
            <a:endParaRPr lang="en-US" noProof="0" dirty="0"/>
          </a:p>
        </p:txBody>
      </p:sp>
    </p:spTree>
    <p:extLst>
      <p:ext uri="{BB962C8B-B14F-4D97-AF65-F5344CB8AC3E}">
        <p14:creationId xmlns:p14="http://schemas.microsoft.com/office/powerpoint/2010/main" val="318639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5" name="Rectangle 16"/>
          <p:cNvSpPr>
            <a:spLocks noChangeArrowheads="1"/>
          </p:cNvSpPr>
          <p:nvPr/>
        </p:nvSpPr>
        <p:spPr bwMode="auto">
          <a:xfrm>
            <a:off x="0" y="1143000"/>
            <a:ext cx="12395200" cy="5867400"/>
          </a:xfrm>
          <a:prstGeom prst="rect">
            <a:avLst/>
          </a:prstGeom>
          <a:solidFill>
            <a:srgbClr val="0F5D8F"/>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3200" dirty="0">
              <a:solidFill>
                <a:srgbClr val="000000"/>
              </a:solidFill>
              <a:latin typeface="Times" pitchFamily="96" charset="0"/>
            </a:endParaRPr>
          </a:p>
        </p:txBody>
      </p:sp>
      <p:sp>
        <p:nvSpPr>
          <p:cNvPr id="20488" name="Rectangle 8"/>
          <p:cNvSpPr>
            <a:spLocks noGrp="1" noChangeArrowheads="1"/>
          </p:cNvSpPr>
          <p:nvPr>
            <p:ph type="ctrTitle" sz="quarter"/>
          </p:nvPr>
        </p:nvSpPr>
        <p:spPr>
          <a:xfrm>
            <a:off x="2133600" y="6858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96" charset="0"/>
              </a:defRPr>
            </a:lvl1pPr>
          </a:lstStyle>
          <a:p>
            <a:r>
              <a:rPr lang="en-US"/>
              <a:t>Click to edit Master </a:t>
            </a:r>
            <a:br>
              <a:rPr lang="en-US"/>
            </a:br>
            <a:r>
              <a:rPr lang="en-US"/>
              <a:t>subtitle style</a:t>
            </a:r>
          </a:p>
        </p:txBody>
      </p:sp>
    </p:spTree>
    <p:extLst>
      <p:ext uri="{BB962C8B-B14F-4D97-AF65-F5344CB8AC3E}">
        <p14:creationId xmlns:p14="http://schemas.microsoft.com/office/powerpoint/2010/main" val="2577195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06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09193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973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28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395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37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72629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97067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90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85800"/>
            <a:ext cx="2463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85800"/>
            <a:ext cx="718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190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9855200" cy="685800"/>
          </a:xfrm>
        </p:spPr>
        <p:txBody>
          <a:bodyPr/>
          <a:lstStyle/>
          <a:p>
            <a:r>
              <a:rPr lang="en-US"/>
              <a:t>Click to edit Master title style</a:t>
            </a:r>
          </a:p>
        </p:txBody>
      </p:sp>
      <p:sp>
        <p:nvSpPr>
          <p:cNvPr id="3" name="Text Placeholder 2"/>
          <p:cNvSpPr>
            <a:spLocks noGrp="1"/>
          </p:cNvSpPr>
          <p:nvPr>
            <p:ph type="body" sz="half" idx="1"/>
          </p:nvPr>
        </p:nvSpPr>
        <p:spPr>
          <a:xfrm>
            <a:off x="2133600" y="1981200"/>
            <a:ext cx="4724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061200" y="1981200"/>
            <a:ext cx="4724400" cy="3962400"/>
          </a:xfrm>
        </p:spPr>
        <p:txBody>
          <a:bodyPr/>
          <a:lstStyle/>
          <a:p>
            <a:pPr lvl="0"/>
            <a:endParaRPr lang="en-US" noProof="0" dirty="0"/>
          </a:p>
        </p:txBody>
      </p:sp>
    </p:spTree>
    <p:extLst>
      <p:ext uri="{BB962C8B-B14F-4D97-AF65-F5344CB8AC3E}">
        <p14:creationId xmlns:p14="http://schemas.microsoft.com/office/powerpoint/2010/main" val="344462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5" name="Rectangle 16"/>
          <p:cNvSpPr>
            <a:spLocks noChangeArrowheads="1"/>
          </p:cNvSpPr>
          <p:nvPr/>
        </p:nvSpPr>
        <p:spPr bwMode="auto">
          <a:xfrm>
            <a:off x="0" y="1143000"/>
            <a:ext cx="12395200" cy="5867400"/>
          </a:xfrm>
          <a:prstGeom prst="rect">
            <a:avLst/>
          </a:prstGeom>
          <a:solidFill>
            <a:srgbClr val="0F5D8F"/>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3200" dirty="0">
              <a:solidFill>
                <a:srgbClr val="000000"/>
              </a:solidFill>
              <a:latin typeface="Times" pitchFamily="96" charset="0"/>
            </a:endParaRPr>
          </a:p>
        </p:txBody>
      </p:sp>
      <p:sp>
        <p:nvSpPr>
          <p:cNvPr id="20488" name="Rectangle 8"/>
          <p:cNvSpPr>
            <a:spLocks noGrp="1" noChangeArrowheads="1"/>
          </p:cNvSpPr>
          <p:nvPr>
            <p:ph type="ctrTitle" sz="quarter"/>
          </p:nvPr>
        </p:nvSpPr>
        <p:spPr>
          <a:xfrm>
            <a:off x="2133600" y="6858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96" charset="0"/>
              </a:defRPr>
            </a:lvl1pPr>
          </a:lstStyle>
          <a:p>
            <a:r>
              <a:rPr lang="en-US"/>
              <a:t>Click to edit Master </a:t>
            </a:r>
            <a:br>
              <a:rPr lang="en-US"/>
            </a:br>
            <a:r>
              <a:rPr lang="en-US"/>
              <a:t>subtitle style</a:t>
            </a:r>
          </a:p>
        </p:txBody>
      </p:sp>
    </p:spTree>
    <p:extLst>
      <p:ext uri="{BB962C8B-B14F-4D97-AF65-F5344CB8AC3E}">
        <p14:creationId xmlns:p14="http://schemas.microsoft.com/office/powerpoint/2010/main" val="701557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63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704418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35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06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4063948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4560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32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444736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330490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610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85800"/>
            <a:ext cx="2463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85800"/>
            <a:ext cx="718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890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9855200" cy="685800"/>
          </a:xfrm>
        </p:spPr>
        <p:txBody>
          <a:bodyPr/>
          <a:lstStyle/>
          <a:p>
            <a:r>
              <a:rPr lang="en-US"/>
              <a:t>Click to edit Master title style</a:t>
            </a:r>
          </a:p>
        </p:txBody>
      </p:sp>
      <p:sp>
        <p:nvSpPr>
          <p:cNvPr id="3" name="Text Placeholder 2"/>
          <p:cNvSpPr>
            <a:spLocks noGrp="1"/>
          </p:cNvSpPr>
          <p:nvPr>
            <p:ph type="body" sz="half" idx="1"/>
          </p:nvPr>
        </p:nvSpPr>
        <p:spPr>
          <a:xfrm>
            <a:off x="2133600" y="1981200"/>
            <a:ext cx="4724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061200" y="1981200"/>
            <a:ext cx="4724400" cy="3962400"/>
          </a:xfrm>
        </p:spPr>
        <p:txBody>
          <a:bodyPr/>
          <a:lstStyle/>
          <a:p>
            <a:pPr lvl="0"/>
            <a:endParaRPr lang="en-US" noProof="0" dirty="0"/>
          </a:p>
        </p:txBody>
      </p:sp>
    </p:spTree>
    <p:extLst>
      <p:ext uri="{BB962C8B-B14F-4D97-AF65-F5344CB8AC3E}">
        <p14:creationId xmlns:p14="http://schemas.microsoft.com/office/powerpoint/2010/main" val="2907473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p:cNvSpPr>
            <a:spLocks noChangeArrowheads="1"/>
          </p:cNvSpPr>
          <p:nvPr userDrawn="1"/>
        </p:nvSpPr>
        <p:spPr bwMode="auto">
          <a:xfrm>
            <a:off x="0" y="1143000"/>
            <a:ext cx="12395200" cy="5867400"/>
          </a:xfrm>
          <a:prstGeom prst="rect">
            <a:avLst/>
          </a:prstGeom>
          <a:solidFill>
            <a:srgbClr val="0F5D8F"/>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sz="2400">
              <a:solidFill>
                <a:srgbClr val="000000"/>
              </a:solidFill>
            </a:endParaRPr>
          </a:p>
        </p:txBody>
      </p:sp>
      <p:sp>
        <p:nvSpPr>
          <p:cNvPr id="20488" name="Rectangle 8"/>
          <p:cNvSpPr>
            <a:spLocks noGrp="1" noChangeArrowheads="1"/>
          </p:cNvSpPr>
          <p:nvPr>
            <p:ph type="ctrTitle" sz="quarter"/>
          </p:nvPr>
        </p:nvSpPr>
        <p:spPr>
          <a:xfrm>
            <a:off x="2133600" y="6096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80" charset="0"/>
              </a:defRPr>
            </a:lvl1pPr>
          </a:lstStyle>
          <a:p>
            <a:r>
              <a:rPr lang="en-US"/>
              <a:t>Click to edit Master subtitle style</a:t>
            </a:r>
          </a:p>
        </p:txBody>
      </p:sp>
    </p:spTree>
    <p:extLst>
      <p:ext uri="{BB962C8B-B14F-4D97-AF65-F5344CB8AC3E}">
        <p14:creationId xmlns:p14="http://schemas.microsoft.com/office/powerpoint/2010/main" val="3530927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3987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1369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348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36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46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561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34972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455689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022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09600"/>
            <a:ext cx="2463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09600"/>
            <a:ext cx="7188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1589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5" name="Rectangle 16"/>
          <p:cNvSpPr>
            <a:spLocks noChangeArrowheads="1"/>
          </p:cNvSpPr>
          <p:nvPr/>
        </p:nvSpPr>
        <p:spPr bwMode="auto">
          <a:xfrm>
            <a:off x="0" y="1143000"/>
            <a:ext cx="12395200" cy="5867400"/>
          </a:xfrm>
          <a:prstGeom prst="rect">
            <a:avLst/>
          </a:prstGeom>
          <a:solidFill>
            <a:srgbClr val="0F5D8F"/>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3200" dirty="0">
              <a:solidFill>
                <a:srgbClr val="000000"/>
              </a:solidFill>
              <a:latin typeface="Times" pitchFamily="96" charset="0"/>
            </a:endParaRPr>
          </a:p>
        </p:txBody>
      </p:sp>
      <p:sp>
        <p:nvSpPr>
          <p:cNvPr id="20488" name="Rectangle 8"/>
          <p:cNvSpPr>
            <a:spLocks noGrp="1" noChangeArrowheads="1"/>
          </p:cNvSpPr>
          <p:nvPr>
            <p:ph type="ctrTitle" sz="quarter"/>
          </p:nvPr>
        </p:nvSpPr>
        <p:spPr>
          <a:xfrm>
            <a:off x="2133600" y="6858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96" charset="0"/>
              </a:defRPr>
            </a:lvl1pPr>
          </a:lstStyle>
          <a:p>
            <a:r>
              <a:rPr lang="en-US"/>
              <a:t>Click to edit Master </a:t>
            </a:r>
            <a:br>
              <a:rPr lang="en-US"/>
            </a:br>
            <a:r>
              <a:rPr lang="en-US"/>
              <a:t>subtitle style</a:t>
            </a:r>
          </a:p>
        </p:txBody>
      </p:sp>
    </p:spTree>
    <p:extLst>
      <p:ext uri="{BB962C8B-B14F-4D97-AF65-F5344CB8AC3E}">
        <p14:creationId xmlns:p14="http://schemas.microsoft.com/office/powerpoint/2010/main" val="443887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99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031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3851682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452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256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569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375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356370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707493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553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85800"/>
            <a:ext cx="2463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85800"/>
            <a:ext cx="718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938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9855200" cy="685800"/>
          </a:xfrm>
        </p:spPr>
        <p:txBody>
          <a:bodyPr/>
          <a:lstStyle/>
          <a:p>
            <a:r>
              <a:rPr lang="en-US"/>
              <a:t>Click to edit Master title style</a:t>
            </a:r>
          </a:p>
        </p:txBody>
      </p:sp>
      <p:sp>
        <p:nvSpPr>
          <p:cNvPr id="3" name="Text Placeholder 2"/>
          <p:cNvSpPr>
            <a:spLocks noGrp="1"/>
          </p:cNvSpPr>
          <p:nvPr>
            <p:ph type="body" sz="half" idx="1"/>
          </p:nvPr>
        </p:nvSpPr>
        <p:spPr>
          <a:xfrm>
            <a:off x="2133600" y="1981200"/>
            <a:ext cx="4724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061200" y="1981200"/>
            <a:ext cx="4724400" cy="3962400"/>
          </a:xfrm>
        </p:spPr>
        <p:txBody>
          <a:bodyPr/>
          <a:lstStyle/>
          <a:p>
            <a:pPr lvl="0"/>
            <a:endParaRPr lang="en-US" noProof="0" dirty="0"/>
          </a:p>
        </p:txBody>
      </p:sp>
    </p:spTree>
    <p:extLst>
      <p:ext uri="{BB962C8B-B14F-4D97-AF65-F5344CB8AC3E}">
        <p14:creationId xmlns:p14="http://schemas.microsoft.com/office/powerpoint/2010/main" val="28624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0910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5" name="Rectangle 16"/>
          <p:cNvSpPr>
            <a:spLocks noChangeArrowheads="1"/>
          </p:cNvSpPr>
          <p:nvPr/>
        </p:nvSpPr>
        <p:spPr bwMode="auto">
          <a:xfrm>
            <a:off x="0" y="1143000"/>
            <a:ext cx="12395200" cy="5867400"/>
          </a:xfrm>
          <a:prstGeom prst="rect">
            <a:avLst/>
          </a:prstGeom>
          <a:solidFill>
            <a:srgbClr val="0F5D8F"/>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en-US" sz="3200" dirty="0">
              <a:solidFill>
                <a:srgbClr val="000000"/>
              </a:solidFill>
              <a:latin typeface="Times" pitchFamily="96" charset="0"/>
            </a:endParaRPr>
          </a:p>
        </p:txBody>
      </p:sp>
      <p:sp>
        <p:nvSpPr>
          <p:cNvPr id="20488" name="Rectangle 8"/>
          <p:cNvSpPr>
            <a:spLocks noGrp="1" noChangeArrowheads="1"/>
          </p:cNvSpPr>
          <p:nvPr>
            <p:ph type="ctrTitle" sz="quarter"/>
          </p:nvPr>
        </p:nvSpPr>
        <p:spPr>
          <a:xfrm>
            <a:off x="2133600" y="6858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96" charset="0"/>
              </a:defRPr>
            </a:lvl1pPr>
          </a:lstStyle>
          <a:p>
            <a:r>
              <a:rPr lang="en-US"/>
              <a:t>Click to edit Master </a:t>
            </a:r>
            <a:br>
              <a:rPr lang="en-US"/>
            </a:br>
            <a:r>
              <a:rPr lang="en-US"/>
              <a:t>subtitle style</a:t>
            </a:r>
          </a:p>
        </p:txBody>
      </p:sp>
    </p:spTree>
    <p:extLst>
      <p:ext uri="{BB962C8B-B14F-4D97-AF65-F5344CB8AC3E}">
        <p14:creationId xmlns:p14="http://schemas.microsoft.com/office/powerpoint/2010/main" val="2574329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075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186177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581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28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281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752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465310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63173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6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615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85800"/>
            <a:ext cx="2463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85800"/>
            <a:ext cx="7188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9340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9855200" cy="685800"/>
          </a:xfrm>
        </p:spPr>
        <p:txBody>
          <a:bodyPr/>
          <a:lstStyle/>
          <a:p>
            <a:r>
              <a:rPr lang="en-US"/>
              <a:t>Click to edit Master title style</a:t>
            </a:r>
          </a:p>
        </p:txBody>
      </p:sp>
      <p:sp>
        <p:nvSpPr>
          <p:cNvPr id="3" name="Text Placeholder 2"/>
          <p:cNvSpPr>
            <a:spLocks noGrp="1"/>
          </p:cNvSpPr>
          <p:nvPr>
            <p:ph type="body" sz="half" idx="1"/>
          </p:nvPr>
        </p:nvSpPr>
        <p:spPr>
          <a:xfrm>
            <a:off x="2133600" y="1981200"/>
            <a:ext cx="47244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061200" y="1981200"/>
            <a:ext cx="4724400" cy="3962400"/>
          </a:xfrm>
        </p:spPr>
        <p:txBody>
          <a:bodyPr/>
          <a:lstStyle/>
          <a:p>
            <a:pPr lvl="0"/>
            <a:endParaRPr lang="en-US" noProof="0" dirty="0"/>
          </a:p>
        </p:txBody>
      </p:sp>
    </p:spTree>
    <p:extLst>
      <p:ext uri="{BB962C8B-B14F-4D97-AF65-F5344CB8AC3E}">
        <p14:creationId xmlns:p14="http://schemas.microsoft.com/office/powerpoint/2010/main" val="3631999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NACHC_Bkr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p:cNvSpPr>
            <a:spLocks noChangeArrowheads="1"/>
          </p:cNvSpPr>
          <p:nvPr userDrawn="1"/>
        </p:nvSpPr>
        <p:spPr bwMode="auto">
          <a:xfrm>
            <a:off x="0" y="1143000"/>
            <a:ext cx="12395200" cy="5867400"/>
          </a:xfrm>
          <a:prstGeom prst="rect">
            <a:avLst/>
          </a:prstGeom>
          <a:solidFill>
            <a:srgbClr val="0F5D8F"/>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sz="2400">
              <a:solidFill>
                <a:srgbClr val="000000"/>
              </a:solidFill>
            </a:endParaRPr>
          </a:p>
        </p:txBody>
      </p:sp>
      <p:sp>
        <p:nvSpPr>
          <p:cNvPr id="20488" name="Rectangle 8"/>
          <p:cNvSpPr>
            <a:spLocks noGrp="1" noChangeArrowheads="1"/>
          </p:cNvSpPr>
          <p:nvPr>
            <p:ph type="ctrTitle" sz="quarter"/>
          </p:nvPr>
        </p:nvSpPr>
        <p:spPr>
          <a:xfrm>
            <a:off x="2133600" y="609600"/>
            <a:ext cx="8534400" cy="685800"/>
          </a:xfrm>
        </p:spPr>
        <p:txBody>
          <a:bodyPr/>
          <a:lstStyle>
            <a:lvl1pPr>
              <a:defRPr>
                <a:solidFill>
                  <a:srgbClr val="A6B8CC"/>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3048000" y="2667000"/>
            <a:ext cx="6908800" cy="2667000"/>
          </a:xfrm>
        </p:spPr>
        <p:txBody>
          <a:bodyPr/>
          <a:lstStyle>
            <a:lvl1pPr marL="0" indent="0">
              <a:buFontTx/>
              <a:buNone/>
              <a:defRPr>
                <a:solidFill>
                  <a:schemeClr val="bg1"/>
                </a:solidFill>
                <a:latin typeface="Arial Black" pitchFamily="80" charset="0"/>
              </a:defRPr>
            </a:lvl1pPr>
          </a:lstStyle>
          <a:p>
            <a:r>
              <a:rPr lang="en-US"/>
              <a:t>Click to edit Master subtitle style</a:t>
            </a:r>
          </a:p>
        </p:txBody>
      </p:sp>
    </p:spTree>
    <p:extLst>
      <p:ext uri="{BB962C8B-B14F-4D97-AF65-F5344CB8AC3E}">
        <p14:creationId xmlns:p14="http://schemas.microsoft.com/office/powerpoint/2010/main" val="2177315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660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396715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4724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981200"/>
            <a:ext cx="4724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114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1891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9833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702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68579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368577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638031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038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609600"/>
            <a:ext cx="2463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609600"/>
            <a:ext cx="7188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97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491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12" descr="NACHC_Bkrd"/>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4099" name="Rectangle 8"/>
          <p:cNvSpPr>
            <a:spLocks noGrp="1" noChangeArrowheads="1"/>
          </p:cNvSpPr>
          <p:nvPr>
            <p:ph type="title"/>
          </p:nvPr>
        </p:nvSpPr>
        <p:spPr bwMode="auto">
          <a:xfrm>
            <a:off x="2133600" y="685800"/>
            <a:ext cx="985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p:cNvSpPr>
            <a:spLocks noGrp="1" noChangeArrowheads="1"/>
          </p:cNvSpPr>
          <p:nvPr>
            <p:ph type="body" idx="1"/>
          </p:nvPr>
        </p:nvSpPr>
        <p:spPr bwMode="auto">
          <a:xfrm>
            <a:off x="2133600" y="1981200"/>
            <a:ext cx="965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Afdadf</a:t>
            </a:r>
          </a:p>
        </p:txBody>
      </p:sp>
    </p:spTree>
    <p:extLst>
      <p:ext uri="{BB962C8B-B14F-4D97-AF65-F5344CB8AC3E}">
        <p14:creationId xmlns:p14="http://schemas.microsoft.com/office/powerpoint/2010/main" val="1029293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609585" algn="l" rtl="0" fontAlgn="base">
        <a:spcBef>
          <a:spcPct val="0"/>
        </a:spcBef>
        <a:spcAft>
          <a:spcPct val="0"/>
        </a:spcAft>
        <a:defRPr sz="3600">
          <a:solidFill>
            <a:schemeClr val="bg1"/>
          </a:solidFill>
          <a:latin typeface="Arial" charset="0"/>
        </a:defRPr>
      </a:lvl6pPr>
      <a:lvl7pPr marL="1219170" algn="l" rtl="0" fontAlgn="base">
        <a:spcBef>
          <a:spcPct val="0"/>
        </a:spcBef>
        <a:spcAft>
          <a:spcPct val="0"/>
        </a:spcAft>
        <a:defRPr sz="3600">
          <a:solidFill>
            <a:schemeClr val="bg1"/>
          </a:solidFill>
          <a:latin typeface="Arial" charset="0"/>
        </a:defRPr>
      </a:lvl7pPr>
      <a:lvl8pPr marL="1828754" algn="l" rtl="0" fontAlgn="base">
        <a:spcBef>
          <a:spcPct val="0"/>
        </a:spcBef>
        <a:spcAft>
          <a:spcPct val="0"/>
        </a:spcAft>
        <a:defRPr sz="3600">
          <a:solidFill>
            <a:schemeClr val="bg1"/>
          </a:solidFill>
          <a:latin typeface="Arial" charset="0"/>
        </a:defRPr>
      </a:lvl8pPr>
      <a:lvl9pPr marL="2438339" algn="l" rtl="0" fontAlgn="base">
        <a:spcBef>
          <a:spcPct val="0"/>
        </a:spcBef>
        <a:spcAft>
          <a:spcPct val="0"/>
        </a:spcAft>
        <a:defRPr sz="3600">
          <a:solidFill>
            <a:schemeClr val="bg1"/>
          </a:solidFill>
          <a:latin typeface="Arial" charset="0"/>
        </a:defRPr>
      </a:lvl9pPr>
    </p:titleStyle>
    <p:bodyStyle>
      <a:lvl1pPr marL="304792" indent="-304792" algn="l" rtl="0" eaLnBrk="0" fontAlgn="base" hangingPunct="0">
        <a:spcBef>
          <a:spcPct val="20000"/>
        </a:spcBef>
        <a:spcAft>
          <a:spcPct val="0"/>
        </a:spcAft>
        <a:buFont typeface="Times" pitchFamily="18" charset="0"/>
        <a:buChar char="•"/>
        <a:defRPr sz="3200">
          <a:solidFill>
            <a:schemeClr val="tx1"/>
          </a:solidFill>
          <a:latin typeface="+mn-lt"/>
          <a:ea typeface="+mn-ea"/>
          <a:cs typeface="+mn-cs"/>
        </a:defRPr>
      </a:lvl1pPr>
      <a:lvl2pPr marL="931310" indent="-237061" algn="l" rtl="0" eaLnBrk="0" fontAlgn="base" hangingPunct="0">
        <a:lnSpc>
          <a:spcPct val="120000"/>
        </a:lnSpc>
        <a:spcBef>
          <a:spcPct val="20000"/>
        </a:spcBef>
        <a:spcAft>
          <a:spcPct val="0"/>
        </a:spcAft>
        <a:buChar char="–"/>
        <a:defRPr sz="2933">
          <a:solidFill>
            <a:schemeClr val="tx1"/>
          </a:solidFill>
          <a:latin typeface="+mn-lt"/>
        </a:defRPr>
      </a:lvl2pPr>
      <a:lvl3pPr marL="1303834" indent="-220128" algn="l" rtl="0" eaLnBrk="0" fontAlgn="base" hangingPunct="0">
        <a:spcBef>
          <a:spcPct val="20000"/>
        </a:spcBef>
        <a:spcAft>
          <a:spcPct val="0"/>
        </a:spcAft>
        <a:buFont typeface="Times" pitchFamily="18" charset="0"/>
        <a:buChar char="•"/>
        <a:defRPr sz="2667">
          <a:solidFill>
            <a:schemeClr val="tx1"/>
          </a:solidFill>
          <a:latin typeface="+mn-lt"/>
        </a:defRPr>
      </a:lvl3pPr>
      <a:lvl4pPr marL="2065815" indent="-237061" algn="l" rtl="0" eaLnBrk="0" fontAlgn="base" hangingPunct="0">
        <a:spcBef>
          <a:spcPct val="20000"/>
        </a:spcBef>
        <a:spcAft>
          <a:spcPct val="0"/>
        </a:spcAft>
        <a:buFont typeface="Times" pitchFamily="18" charset="0"/>
        <a:buChar char="–"/>
        <a:defRPr sz="2667">
          <a:solidFill>
            <a:schemeClr val="tx1"/>
          </a:solidFill>
          <a:latin typeface="+mn-lt"/>
        </a:defRPr>
      </a:lvl4pPr>
      <a:lvl5pPr marL="2743131" indent="-220128" algn="l" rtl="0" eaLnBrk="0" fontAlgn="base" hangingPunct="0">
        <a:spcBef>
          <a:spcPct val="20000"/>
        </a:spcBef>
        <a:spcAft>
          <a:spcPct val="0"/>
        </a:spcAft>
        <a:buFont typeface="Times" pitchFamily="18" charset="0"/>
        <a:buChar char="•"/>
        <a:defRPr sz="2133">
          <a:solidFill>
            <a:schemeClr val="tx1"/>
          </a:solidFill>
          <a:latin typeface="+mn-lt"/>
        </a:defRPr>
      </a:lvl5pPr>
      <a:lvl6pPr marL="3352716" indent="-220128" algn="l" rtl="0" fontAlgn="base">
        <a:spcBef>
          <a:spcPct val="20000"/>
        </a:spcBef>
        <a:spcAft>
          <a:spcPct val="0"/>
        </a:spcAft>
        <a:buFont typeface="Times" pitchFamily="96" charset="0"/>
        <a:buChar char="•"/>
        <a:defRPr sz="2133">
          <a:solidFill>
            <a:schemeClr val="tx1"/>
          </a:solidFill>
          <a:latin typeface="+mn-lt"/>
        </a:defRPr>
      </a:lvl6pPr>
      <a:lvl7pPr marL="3962301" indent="-220128" algn="l" rtl="0" fontAlgn="base">
        <a:spcBef>
          <a:spcPct val="20000"/>
        </a:spcBef>
        <a:spcAft>
          <a:spcPct val="0"/>
        </a:spcAft>
        <a:buFont typeface="Times" pitchFamily="96" charset="0"/>
        <a:buChar char="•"/>
        <a:defRPr sz="2133">
          <a:solidFill>
            <a:schemeClr val="tx1"/>
          </a:solidFill>
          <a:latin typeface="+mn-lt"/>
        </a:defRPr>
      </a:lvl7pPr>
      <a:lvl8pPr marL="4571886" indent="-220128" algn="l" rtl="0" fontAlgn="base">
        <a:spcBef>
          <a:spcPct val="20000"/>
        </a:spcBef>
        <a:spcAft>
          <a:spcPct val="0"/>
        </a:spcAft>
        <a:buFont typeface="Times" pitchFamily="96" charset="0"/>
        <a:buChar char="•"/>
        <a:defRPr sz="2133">
          <a:solidFill>
            <a:schemeClr val="tx1"/>
          </a:solidFill>
          <a:latin typeface="+mn-lt"/>
        </a:defRPr>
      </a:lvl8pPr>
      <a:lvl9pPr marL="5181470" indent="-220128" algn="l" rtl="0" fontAlgn="base">
        <a:spcBef>
          <a:spcPct val="20000"/>
        </a:spcBef>
        <a:spcAft>
          <a:spcPct val="0"/>
        </a:spcAft>
        <a:buFont typeface="Times" pitchFamily="96"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12" descr="NACHC_Bkrd"/>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4099" name="Rectangle 8"/>
          <p:cNvSpPr>
            <a:spLocks noGrp="1" noChangeArrowheads="1"/>
          </p:cNvSpPr>
          <p:nvPr>
            <p:ph type="title"/>
          </p:nvPr>
        </p:nvSpPr>
        <p:spPr bwMode="auto">
          <a:xfrm>
            <a:off x="2133600" y="685800"/>
            <a:ext cx="985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p:cNvSpPr>
            <a:spLocks noGrp="1" noChangeArrowheads="1"/>
          </p:cNvSpPr>
          <p:nvPr>
            <p:ph type="body" idx="1"/>
          </p:nvPr>
        </p:nvSpPr>
        <p:spPr bwMode="auto">
          <a:xfrm>
            <a:off x="2133600" y="1981200"/>
            <a:ext cx="965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Afdadf</a:t>
            </a:r>
          </a:p>
        </p:txBody>
      </p:sp>
    </p:spTree>
    <p:extLst>
      <p:ext uri="{BB962C8B-B14F-4D97-AF65-F5344CB8AC3E}">
        <p14:creationId xmlns:p14="http://schemas.microsoft.com/office/powerpoint/2010/main" val="28518137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609585" algn="l" rtl="0" fontAlgn="base">
        <a:spcBef>
          <a:spcPct val="0"/>
        </a:spcBef>
        <a:spcAft>
          <a:spcPct val="0"/>
        </a:spcAft>
        <a:defRPr sz="3600">
          <a:solidFill>
            <a:schemeClr val="bg1"/>
          </a:solidFill>
          <a:latin typeface="Arial" charset="0"/>
        </a:defRPr>
      </a:lvl6pPr>
      <a:lvl7pPr marL="1219170" algn="l" rtl="0" fontAlgn="base">
        <a:spcBef>
          <a:spcPct val="0"/>
        </a:spcBef>
        <a:spcAft>
          <a:spcPct val="0"/>
        </a:spcAft>
        <a:defRPr sz="3600">
          <a:solidFill>
            <a:schemeClr val="bg1"/>
          </a:solidFill>
          <a:latin typeface="Arial" charset="0"/>
        </a:defRPr>
      </a:lvl7pPr>
      <a:lvl8pPr marL="1828754" algn="l" rtl="0" fontAlgn="base">
        <a:spcBef>
          <a:spcPct val="0"/>
        </a:spcBef>
        <a:spcAft>
          <a:spcPct val="0"/>
        </a:spcAft>
        <a:defRPr sz="3600">
          <a:solidFill>
            <a:schemeClr val="bg1"/>
          </a:solidFill>
          <a:latin typeface="Arial" charset="0"/>
        </a:defRPr>
      </a:lvl8pPr>
      <a:lvl9pPr marL="2438339" algn="l" rtl="0" fontAlgn="base">
        <a:spcBef>
          <a:spcPct val="0"/>
        </a:spcBef>
        <a:spcAft>
          <a:spcPct val="0"/>
        </a:spcAft>
        <a:defRPr sz="3600">
          <a:solidFill>
            <a:schemeClr val="bg1"/>
          </a:solidFill>
          <a:latin typeface="Arial" charset="0"/>
        </a:defRPr>
      </a:lvl9pPr>
    </p:titleStyle>
    <p:bodyStyle>
      <a:lvl1pPr marL="304792" indent="-304792" algn="l" rtl="0" eaLnBrk="0" fontAlgn="base" hangingPunct="0">
        <a:spcBef>
          <a:spcPct val="20000"/>
        </a:spcBef>
        <a:spcAft>
          <a:spcPct val="0"/>
        </a:spcAft>
        <a:buFont typeface="Times" pitchFamily="18" charset="0"/>
        <a:buChar char="•"/>
        <a:defRPr sz="3200">
          <a:solidFill>
            <a:schemeClr val="tx1"/>
          </a:solidFill>
          <a:latin typeface="+mn-lt"/>
          <a:ea typeface="+mn-ea"/>
          <a:cs typeface="+mn-cs"/>
        </a:defRPr>
      </a:lvl1pPr>
      <a:lvl2pPr marL="931310" indent="-237061" algn="l" rtl="0" eaLnBrk="0" fontAlgn="base" hangingPunct="0">
        <a:lnSpc>
          <a:spcPct val="120000"/>
        </a:lnSpc>
        <a:spcBef>
          <a:spcPct val="20000"/>
        </a:spcBef>
        <a:spcAft>
          <a:spcPct val="0"/>
        </a:spcAft>
        <a:buChar char="–"/>
        <a:defRPr sz="2933">
          <a:solidFill>
            <a:schemeClr val="tx1"/>
          </a:solidFill>
          <a:latin typeface="+mn-lt"/>
        </a:defRPr>
      </a:lvl2pPr>
      <a:lvl3pPr marL="1303834" indent="-220128" algn="l" rtl="0" eaLnBrk="0" fontAlgn="base" hangingPunct="0">
        <a:spcBef>
          <a:spcPct val="20000"/>
        </a:spcBef>
        <a:spcAft>
          <a:spcPct val="0"/>
        </a:spcAft>
        <a:buFont typeface="Times" pitchFamily="18" charset="0"/>
        <a:buChar char="•"/>
        <a:defRPr sz="2667">
          <a:solidFill>
            <a:schemeClr val="tx1"/>
          </a:solidFill>
          <a:latin typeface="+mn-lt"/>
        </a:defRPr>
      </a:lvl3pPr>
      <a:lvl4pPr marL="2065815" indent="-237061" algn="l" rtl="0" eaLnBrk="0" fontAlgn="base" hangingPunct="0">
        <a:spcBef>
          <a:spcPct val="20000"/>
        </a:spcBef>
        <a:spcAft>
          <a:spcPct val="0"/>
        </a:spcAft>
        <a:buFont typeface="Times" pitchFamily="18" charset="0"/>
        <a:buChar char="–"/>
        <a:defRPr sz="2667">
          <a:solidFill>
            <a:schemeClr val="tx1"/>
          </a:solidFill>
          <a:latin typeface="+mn-lt"/>
        </a:defRPr>
      </a:lvl4pPr>
      <a:lvl5pPr marL="2743131" indent="-220128" algn="l" rtl="0" eaLnBrk="0" fontAlgn="base" hangingPunct="0">
        <a:spcBef>
          <a:spcPct val="20000"/>
        </a:spcBef>
        <a:spcAft>
          <a:spcPct val="0"/>
        </a:spcAft>
        <a:buFont typeface="Times" pitchFamily="18" charset="0"/>
        <a:buChar char="•"/>
        <a:defRPr sz="2133">
          <a:solidFill>
            <a:schemeClr val="tx1"/>
          </a:solidFill>
          <a:latin typeface="+mn-lt"/>
        </a:defRPr>
      </a:lvl5pPr>
      <a:lvl6pPr marL="3352716" indent="-220128" algn="l" rtl="0" fontAlgn="base">
        <a:spcBef>
          <a:spcPct val="20000"/>
        </a:spcBef>
        <a:spcAft>
          <a:spcPct val="0"/>
        </a:spcAft>
        <a:buFont typeface="Times" pitchFamily="96" charset="0"/>
        <a:buChar char="•"/>
        <a:defRPr sz="2133">
          <a:solidFill>
            <a:schemeClr val="tx1"/>
          </a:solidFill>
          <a:latin typeface="+mn-lt"/>
        </a:defRPr>
      </a:lvl6pPr>
      <a:lvl7pPr marL="3962301" indent="-220128" algn="l" rtl="0" fontAlgn="base">
        <a:spcBef>
          <a:spcPct val="20000"/>
        </a:spcBef>
        <a:spcAft>
          <a:spcPct val="0"/>
        </a:spcAft>
        <a:buFont typeface="Times" pitchFamily="96" charset="0"/>
        <a:buChar char="•"/>
        <a:defRPr sz="2133">
          <a:solidFill>
            <a:schemeClr val="tx1"/>
          </a:solidFill>
          <a:latin typeface="+mn-lt"/>
        </a:defRPr>
      </a:lvl7pPr>
      <a:lvl8pPr marL="4571886" indent="-220128" algn="l" rtl="0" fontAlgn="base">
        <a:spcBef>
          <a:spcPct val="20000"/>
        </a:spcBef>
        <a:spcAft>
          <a:spcPct val="0"/>
        </a:spcAft>
        <a:buFont typeface="Times" pitchFamily="96" charset="0"/>
        <a:buChar char="•"/>
        <a:defRPr sz="2133">
          <a:solidFill>
            <a:schemeClr val="tx1"/>
          </a:solidFill>
          <a:latin typeface="+mn-lt"/>
        </a:defRPr>
      </a:lvl8pPr>
      <a:lvl9pPr marL="5181470" indent="-220128" algn="l" rtl="0" fontAlgn="base">
        <a:spcBef>
          <a:spcPct val="20000"/>
        </a:spcBef>
        <a:spcAft>
          <a:spcPct val="0"/>
        </a:spcAft>
        <a:buFont typeface="Times" pitchFamily="96"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12" descr="NACHC_Bkrd"/>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4099" name="Rectangle 8"/>
          <p:cNvSpPr>
            <a:spLocks noGrp="1" noChangeArrowheads="1"/>
          </p:cNvSpPr>
          <p:nvPr>
            <p:ph type="title"/>
          </p:nvPr>
        </p:nvSpPr>
        <p:spPr bwMode="auto">
          <a:xfrm>
            <a:off x="2133600" y="685800"/>
            <a:ext cx="985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p:cNvSpPr>
            <a:spLocks noGrp="1" noChangeArrowheads="1"/>
          </p:cNvSpPr>
          <p:nvPr>
            <p:ph type="body" idx="1"/>
          </p:nvPr>
        </p:nvSpPr>
        <p:spPr bwMode="auto">
          <a:xfrm>
            <a:off x="2133600" y="1981200"/>
            <a:ext cx="965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Afdadf</a:t>
            </a:r>
          </a:p>
        </p:txBody>
      </p:sp>
    </p:spTree>
    <p:extLst>
      <p:ext uri="{BB962C8B-B14F-4D97-AF65-F5344CB8AC3E}">
        <p14:creationId xmlns:p14="http://schemas.microsoft.com/office/powerpoint/2010/main" val="7946623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609585" algn="l" rtl="0" fontAlgn="base">
        <a:spcBef>
          <a:spcPct val="0"/>
        </a:spcBef>
        <a:spcAft>
          <a:spcPct val="0"/>
        </a:spcAft>
        <a:defRPr sz="3600">
          <a:solidFill>
            <a:schemeClr val="bg1"/>
          </a:solidFill>
          <a:latin typeface="Arial" charset="0"/>
        </a:defRPr>
      </a:lvl6pPr>
      <a:lvl7pPr marL="1219170" algn="l" rtl="0" fontAlgn="base">
        <a:spcBef>
          <a:spcPct val="0"/>
        </a:spcBef>
        <a:spcAft>
          <a:spcPct val="0"/>
        </a:spcAft>
        <a:defRPr sz="3600">
          <a:solidFill>
            <a:schemeClr val="bg1"/>
          </a:solidFill>
          <a:latin typeface="Arial" charset="0"/>
        </a:defRPr>
      </a:lvl7pPr>
      <a:lvl8pPr marL="1828754" algn="l" rtl="0" fontAlgn="base">
        <a:spcBef>
          <a:spcPct val="0"/>
        </a:spcBef>
        <a:spcAft>
          <a:spcPct val="0"/>
        </a:spcAft>
        <a:defRPr sz="3600">
          <a:solidFill>
            <a:schemeClr val="bg1"/>
          </a:solidFill>
          <a:latin typeface="Arial" charset="0"/>
        </a:defRPr>
      </a:lvl8pPr>
      <a:lvl9pPr marL="2438339" algn="l" rtl="0" fontAlgn="base">
        <a:spcBef>
          <a:spcPct val="0"/>
        </a:spcBef>
        <a:spcAft>
          <a:spcPct val="0"/>
        </a:spcAft>
        <a:defRPr sz="3600">
          <a:solidFill>
            <a:schemeClr val="bg1"/>
          </a:solidFill>
          <a:latin typeface="Arial" charset="0"/>
        </a:defRPr>
      </a:lvl9pPr>
    </p:titleStyle>
    <p:bodyStyle>
      <a:lvl1pPr marL="304792" indent="-304792" algn="l" rtl="0" eaLnBrk="0" fontAlgn="base" hangingPunct="0">
        <a:spcBef>
          <a:spcPct val="20000"/>
        </a:spcBef>
        <a:spcAft>
          <a:spcPct val="0"/>
        </a:spcAft>
        <a:buFont typeface="Times" pitchFamily="18" charset="0"/>
        <a:buChar char="•"/>
        <a:defRPr sz="3200">
          <a:solidFill>
            <a:schemeClr val="tx1"/>
          </a:solidFill>
          <a:latin typeface="+mn-lt"/>
          <a:ea typeface="+mn-ea"/>
          <a:cs typeface="+mn-cs"/>
        </a:defRPr>
      </a:lvl1pPr>
      <a:lvl2pPr marL="931310" indent="-237061" algn="l" rtl="0" eaLnBrk="0" fontAlgn="base" hangingPunct="0">
        <a:lnSpc>
          <a:spcPct val="120000"/>
        </a:lnSpc>
        <a:spcBef>
          <a:spcPct val="20000"/>
        </a:spcBef>
        <a:spcAft>
          <a:spcPct val="0"/>
        </a:spcAft>
        <a:buChar char="–"/>
        <a:defRPr sz="2933">
          <a:solidFill>
            <a:schemeClr val="tx1"/>
          </a:solidFill>
          <a:latin typeface="+mn-lt"/>
        </a:defRPr>
      </a:lvl2pPr>
      <a:lvl3pPr marL="1303834" indent="-220128" algn="l" rtl="0" eaLnBrk="0" fontAlgn="base" hangingPunct="0">
        <a:spcBef>
          <a:spcPct val="20000"/>
        </a:spcBef>
        <a:spcAft>
          <a:spcPct val="0"/>
        </a:spcAft>
        <a:buFont typeface="Times" pitchFamily="18" charset="0"/>
        <a:buChar char="•"/>
        <a:defRPr sz="2667">
          <a:solidFill>
            <a:schemeClr val="tx1"/>
          </a:solidFill>
          <a:latin typeface="+mn-lt"/>
        </a:defRPr>
      </a:lvl3pPr>
      <a:lvl4pPr marL="2065815" indent="-237061" algn="l" rtl="0" eaLnBrk="0" fontAlgn="base" hangingPunct="0">
        <a:spcBef>
          <a:spcPct val="20000"/>
        </a:spcBef>
        <a:spcAft>
          <a:spcPct val="0"/>
        </a:spcAft>
        <a:buFont typeface="Times" pitchFamily="18" charset="0"/>
        <a:buChar char="–"/>
        <a:defRPr sz="2667">
          <a:solidFill>
            <a:schemeClr val="tx1"/>
          </a:solidFill>
          <a:latin typeface="+mn-lt"/>
        </a:defRPr>
      </a:lvl4pPr>
      <a:lvl5pPr marL="2743131" indent="-220128" algn="l" rtl="0" eaLnBrk="0" fontAlgn="base" hangingPunct="0">
        <a:spcBef>
          <a:spcPct val="20000"/>
        </a:spcBef>
        <a:spcAft>
          <a:spcPct val="0"/>
        </a:spcAft>
        <a:buFont typeface="Times" pitchFamily="18" charset="0"/>
        <a:buChar char="•"/>
        <a:defRPr sz="2133">
          <a:solidFill>
            <a:schemeClr val="tx1"/>
          </a:solidFill>
          <a:latin typeface="+mn-lt"/>
        </a:defRPr>
      </a:lvl5pPr>
      <a:lvl6pPr marL="3352716" indent="-220128" algn="l" rtl="0" fontAlgn="base">
        <a:spcBef>
          <a:spcPct val="20000"/>
        </a:spcBef>
        <a:spcAft>
          <a:spcPct val="0"/>
        </a:spcAft>
        <a:buFont typeface="Times" pitchFamily="96" charset="0"/>
        <a:buChar char="•"/>
        <a:defRPr sz="2133">
          <a:solidFill>
            <a:schemeClr val="tx1"/>
          </a:solidFill>
          <a:latin typeface="+mn-lt"/>
        </a:defRPr>
      </a:lvl6pPr>
      <a:lvl7pPr marL="3962301" indent="-220128" algn="l" rtl="0" fontAlgn="base">
        <a:spcBef>
          <a:spcPct val="20000"/>
        </a:spcBef>
        <a:spcAft>
          <a:spcPct val="0"/>
        </a:spcAft>
        <a:buFont typeface="Times" pitchFamily="96" charset="0"/>
        <a:buChar char="•"/>
        <a:defRPr sz="2133">
          <a:solidFill>
            <a:schemeClr val="tx1"/>
          </a:solidFill>
          <a:latin typeface="+mn-lt"/>
        </a:defRPr>
      </a:lvl7pPr>
      <a:lvl8pPr marL="4571886" indent="-220128" algn="l" rtl="0" fontAlgn="base">
        <a:spcBef>
          <a:spcPct val="20000"/>
        </a:spcBef>
        <a:spcAft>
          <a:spcPct val="0"/>
        </a:spcAft>
        <a:buFont typeface="Times" pitchFamily="96" charset="0"/>
        <a:buChar char="•"/>
        <a:defRPr sz="2133">
          <a:solidFill>
            <a:schemeClr val="tx1"/>
          </a:solidFill>
          <a:latin typeface="+mn-lt"/>
        </a:defRPr>
      </a:lvl8pPr>
      <a:lvl9pPr marL="5181470" indent="-220128" algn="l" rtl="0" fontAlgn="base">
        <a:spcBef>
          <a:spcPct val="20000"/>
        </a:spcBef>
        <a:spcAft>
          <a:spcPct val="0"/>
        </a:spcAft>
        <a:buFont typeface="Times" pitchFamily="96"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12" descr="NACHC_Bkr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133600" y="609600"/>
            <a:ext cx="985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9"/>
          <p:cNvSpPr>
            <a:spLocks noGrp="1" noChangeArrowheads="1"/>
          </p:cNvSpPr>
          <p:nvPr>
            <p:ph type="body" idx="1"/>
          </p:nvPr>
        </p:nvSpPr>
        <p:spPr bwMode="auto">
          <a:xfrm>
            <a:off x="2133600" y="1981200"/>
            <a:ext cx="965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560099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charset="0"/>
        </a:defRPr>
      </a:lvl2pPr>
      <a:lvl3pPr algn="l" rtl="0" eaLnBrk="0" fontAlgn="base" hangingPunct="0">
        <a:spcBef>
          <a:spcPct val="0"/>
        </a:spcBef>
        <a:spcAft>
          <a:spcPct val="0"/>
        </a:spcAft>
        <a:defRPr sz="2700">
          <a:solidFill>
            <a:schemeClr val="bg1"/>
          </a:solidFill>
          <a:latin typeface="Arial" charset="0"/>
        </a:defRPr>
      </a:lvl3pPr>
      <a:lvl4pPr algn="l" rtl="0" eaLnBrk="0" fontAlgn="base" hangingPunct="0">
        <a:spcBef>
          <a:spcPct val="0"/>
        </a:spcBef>
        <a:spcAft>
          <a:spcPct val="0"/>
        </a:spcAft>
        <a:defRPr sz="2700">
          <a:solidFill>
            <a:schemeClr val="bg1"/>
          </a:solidFill>
          <a:latin typeface="Arial" charset="0"/>
        </a:defRPr>
      </a:lvl4pPr>
      <a:lvl5pPr algn="l" rtl="0" eaLnBrk="0" fontAlgn="base" hangingPunct="0">
        <a:spcBef>
          <a:spcPct val="0"/>
        </a:spcBef>
        <a:spcAft>
          <a:spcPct val="0"/>
        </a:spcAft>
        <a:defRPr sz="2700">
          <a:solidFill>
            <a:schemeClr val="bg1"/>
          </a:solidFill>
          <a:latin typeface="Arial" charset="0"/>
        </a:defRPr>
      </a:lvl5pPr>
      <a:lvl6pPr marL="457189" algn="l" rtl="0" fontAlgn="base">
        <a:spcBef>
          <a:spcPct val="0"/>
        </a:spcBef>
        <a:spcAft>
          <a:spcPct val="0"/>
        </a:spcAft>
        <a:defRPr sz="2700">
          <a:solidFill>
            <a:schemeClr val="bg1"/>
          </a:solidFill>
          <a:latin typeface="Arial" charset="0"/>
        </a:defRPr>
      </a:lvl6pPr>
      <a:lvl7pPr marL="914377" algn="l" rtl="0" fontAlgn="base">
        <a:spcBef>
          <a:spcPct val="0"/>
        </a:spcBef>
        <a:spcAft>
          <a:spcPct val="0"/>
        </a:spcAft>
        <a:defRPr sz="2700">
          <a:solidFill>
            <a:schemeClr val="bg1"/>
          </a:solidFill>
          <a:latin typeface="Arial" charset="0"/>
        </a:defRPr>
      </a:lvl7pPr>
      <a:lvl8pPr marL="1371566" algn="l" rtl="0" fontAlgn="base">
        <a:spcBef>
          <a:spcPct val="0"/>
        </a:spcBef>
        <a:spcAft>
          <a:spcPct val="0"/>
        </a:spcAft>
        <a:defRPr sz="2700">
          <a:solidFill>
            <a:schemeClr val="bg1"/>
          </a:solidFill>
          <a:latin typeface="Arial" charset="0"/>
        </a:defRPr>
      </a:lvl8pPr>
      <a:lvl9pPr marL="1828754" algn="l" rtl="0" fontAlgn="base">
        <a:spcBef>
          <a:spcPct val="0"/>
        </a:spcBef>
        <a:spcAft>
          <a:spcPct val="0"/>
        </a:spcAft>
        <a:defRPr sz="2700">
          <a:solidFill>
            <a:schemeClr val="bg1"/>
          </a:solidFill>
          <a:latin typeface="Arial" charset="0"/>
        </a:defRPr>
      </a:lvl9pPr>
    </p:titleStyle>
    <p:bodyStyle>
      <a:lvl1pPr marL="228594" indent="-228594"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cs typeface="+mn-cs"/>
        </a:defRPr>
      </a:lvl1pPr>
      <a:lvl2pPr marL="698483" indent="-177796" algn="l" rtl="0" eaLnBrk="0" fontAlgn="base" hangingPunct="0">
        <a:lnSpc>
          <a:spcPct val="120000"/>
        </a:lnSpc>
        <a:spcBef>
          <a:spcPct val="20000"/>
        </a:spcBef>
        <a:spcAft>
          <a:spcPct val="0"/>
        </a:spcAft>
        <a:buChar char="–"/>
        <a:defRPr sz="2200">
          <a:solidFill>
            <a:schemeClr val="tx1"/>
          </a:solidFill>
          <a:latin typeface="+mn-lt"/>
        </a:defRPr>
      </a:lvl2pPr>
      <a:lvl3pPr marL="977876" indent="-165096" algn="l" rtl="0" eaLnBrk="0" fontAlgn="base" hangingPunct="0">
        <a:spcBef>
          <a:spcPct val="20000"/>
        </a:spcBef>
        <a:spcAft>
          <a:spcPct val="0"/>
        </a:spcAft>
        <a:buFont typeface="Times" panose="02020603050405020304" pitchFamily="18" charset="0"/>
        <a:buChar char="•"/>
        <a:defRPr sz="2000">
          <a:solidFill>
            <a:schemeClr val="tx1"/>
          </a:solidFill>
          <a:latin typeface="+mn-lt"/>
        </a:defRPr>
      </a:lvl3pPr>
      <a:lvl4pPr marL="1549361" indent="-177796" algn="l" rtl="0" eaLnBrk="0" fontAlgn="base" hangingPunct="0">
        <a:spcBef>
          <a:spcPct val="20000"/>
        </a:spcBef>
        <a:spcAft>
          <a:spcPct val="0"/>
        </a:spcAft>
        <a:buFont typeface="Times" panose="02020603050405020304" pitchFamily="18" charset="0"/>
        <a:buChar char="–"/>
        <a:defRPr>
          <a:solidFill>
            <a:schemeClr val="tx1"/>
          </a:solidFill>
          <a:latin typeface="+mn-lt"/>
        </a:defRPr>
      </a:lvl4pPr>
      <a:lvl5pPr marL="2057349" indent="-165096" algn="l" rtl="0" eaLnBrk="0" fontAlgn="base" hangingPunct="0">
        <a:spcBef>
          <a:spcPct val="20000"/>
        </a:spcBef>
        <a:spcAft>
          <a:spcPct val="0"/>
        </a:spcAft>
        <a:buFont typeface="Times" panose="02020603050405020304" pitchFamily="18" charset="0"/>
        <a:buChar char="•"/>
        <a:defRPr sz="1600">
          <a:solidFill>
            <a:schemeClr val="tx1"/>
          </a:solidFill>
          <a:latin typeface="+mn-lt"/>
        </a:defRPr>
      </a:lvl5pPr>
      <a:lvl6pPr marL="2514537" indent="-165096" algn="l" rtl="0" fontAlgn="base">
        <a:spcBef>
          <a:spcPct val="20000"/>
        </a:spcBef>
        <a:spcAft>
          <a:spcPct val="0"/>
        </a:spcAft>
        <a:buFont typeface="Times" pitchFamily="80" charset="0"/>
        <a:buChar char="•"/>
        <a:defRPr sz="1600">
          <a:solidFill>
            <a:schemeClr val="tx1"/>
          </a:solidFill>
          <a:latin typeface="+mn-lt"/>
        </a:defRPr>
      </a:lvl6pPr>
      <a:lvl7pPr marL="2971726" indent="-165096" algn="l" rtl="0" fontAlgn="base">
        <a:spcBef>
          <a:spcPct val="20000"/>
        </a:spcBef>
        <a:spcAft>
          <a:spcPct val="0"/>
        </a:spcAft>
        <a:buFont typeface="Times" pitchFamily="80" charset="0"/>
        <a:buChar char="•"/>
        <a:defRPr sz="1600">
          <a:solidFill>
            <a:schemeClr val="tx1"/>
          </a:solidFill>
          <a:latin typeface="+mn-lt"/>
        </a:defRPr>
      </a:lvl7pPr>
      <a:lvl8pPr marL="3428914" indent="-165096" algn="l" rtl="0" fontAlgn="base">
        <a:spcBef>
          <a:spcPct val="20000"/>
        </a:spcBef>
        <a:spcAft>
          <a:spcPct val="0"/>
        </a:spcAft>
        <a:buFont typeface="Times" pitchFamily="80" charset="0"/>
        <a:buChar char="•"/>
        <a:defRPr sz="1600">
          <a:solidFill>
            <a:schemeClr val="tx1"/>
          </a:solidFill>
          <a:latin typeface="+mn-lt"/>
        </a:defRPr>
      </a:lvl8pPr>
      <a:lvl9pPr marL="3886103" indent="-165096" algn="l" rtl="0" fontAlgn="base">
        <a:spcBef>
          <a:spcPct val="20000"/>
        </a:spcBef>
        <a:spcAft>
          <a:spcPct val="0"/>
        </a:spcAft>
        <a:buFont typeface="Times" pitchFamily="80" charset="0"/>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12" descr="NACHC_Bkrd"/>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4099" name="Rectangle 8"/>
          <p:cNvSpPr>
            <a:spLocks noGrp="1" noChangeArrowheads="1"/>
          </p:cNvSpPr>
          <p:nvPr>
            <p:ph type="title"/>
          </p:nvPr>
        </p:nvSpPr>
        <p:spPr bwMode="auto">
          <a:xfrm>
            <a:off x="2133600" y="685800"/>
            <a:ext cx="985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p:cNvSpPr>
            <a:spLocks noGrp="1" noChangeArrowheads="1"/>
          </p:cNvSpPr>
          <p:nvPr>
            <p:ph type="body" idx="1"/>
          </p:nvPr>
        </p:nvSpPr>
        <p:spPr bwMode="auto">
          <a:xfrm>
            <a:off x="2133600" y="1981200"/>
            <a:ext cx="965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Afdadf</a:t>
            </a:r>
          </a:p>
        </p:txBody>
      </p:sp>
    </p:spTree>
    <p:extLst>
      <p:ext uri="{BB962C8B-B14F-4D97-AF65-F5344CB8AC3E}">
        <p14:creationId xmlns:p14="http://schemas.microsoft.com/office/powerpoint/2010/main" val="17865282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609585" algn="l" rtl="0" fontAlgn="base">
        <a:spcBef>
          <a:spcPct val="0"/>
        </a:spcBef>
        <a:spcAft>
          <a:spcPct val="0"/>
        </a:spcAft>
        <a:defRPr sz="3600">
          <a:solidFill>
            <a:schemeClr val="bg1"/>
          </a:solidFill>
          <a:latin typeface="Arial" charset="0"/>
        </a:defRPr>
      </a:lvl6pPr>
      <a:lvl7pPr marL="1219170" algn="l" rtl="0" fontAlgn="base">
        <a:spcBef>
          <a:spcPct val="0"/>
        </a:spcBef>
        <a:spcAft>
          <a:spcPct val="0"/>
        </a:spcAft>
        <a:defRPr sz="3600">
          <a:solidFill>
            <a:schemeClr val="bg1"/>
          </a:solidFill>
          <a:latin typeface="Arial" charset="0"/>
        </a:defRPr>
      </a:lvl7pPr>
      <a:lvl8pPr marL="1828754" algn="l" rtl="0" fontAlgn="base">
        <a:spcBef>
          <a:spcPct val="0"/>
        </a:spcBef>
        <a:spcAft>
          <a:spcPct val="0"/>
        </a:spcAft>
        <a:defRPr sz="3600">
          <a:solidFill>
            <a:schemeClr val="bg1"/>
          </a:solidFill>
          <a:latin typeface="Arial" charset="0"/>
        </a:defRPr>
      </a:lvl8pPr>
      <a:lvl9pPr marL="2438339" algn="l" rtl="0" fontAlgn="base">
        <a:spcBef>
          <a:spcPct val="0"/>
        </a:spcBef>
        <a:spcAft>
          <a:spcPct val="0"/>
        </a:spcAft>
        <a:defRPr sz="3600">
          <a:solidFill>
            <a:schemeClr val="bg1"/>
          </a:solidFill>
          <a:latin typeface="Arial" charset="0"/>
        </a:defRPr>
      </a:lvl9pPr>
    </p:titleStyle>
    <p:bodyStyle>
      <a:lvl1pPr marL="304792" indent="-304792" algn="l" rtl="0" eaLnBrk="0" fontAlgn="base" hangingPunct="0">
        <a:spcBef>
          <a:spcPct val="20000"/>
        </a:spcBef>
        <a:spcAft>
          <a:spcPct val="0"/>
        </a:spcAft>
        <a:buFont typeface="Times" pitchFamily="18" charset="0"/>
        <a:buChar char="•"/>
        <a:defRPr sz="3200">
          <a:solidFill>
            <a:schemeClr val="tx1"/>
          </a:solidFill>
          <a:latin typeface="+mn-lt"/>
          <a:ea typeface="+mn-ea"/>
          <a:cs typeface="+mn-cs"/>
        </a:defRPr>
      </a:lvl1pPr>
      <a:lvl2pPr marL="931310" indent="-237061" algn="l" rtl="0" eaLnBrk="0" fontAlgn="base" hangingPunct="0">
        <a:lnSpc>
          <a:spcPct val="120000"/>
        </a:lnSpc>
        <a:spcBef>
          <a:spcPct val="20000"/>
        </a:spcBef>
        <a:spcAft>
          <a:spcPct val="0"/>
        </a:spcAft>
        <a:buChar char="–"/>
        <a:defRPr sz="2933">
          <a:solidFill>
            <a:schemeClr val="tx1"/>
          </a:solidFill>
          <a:latin typeface="+mn-lt"/>
        </a:defRPr>
      </a:lvl2pPr>
      <a:lvl3pPr marL="1303834" indent="-220128" algn="l" rtl="0" eaLnBrk="0" fontAlgn="base" hangingPunct="0">
        <a:spcBef>
          <a:spcPct val="20000"/>
        </a:spcBef>
        <a:spcAft>
          <a:spcPct val="0"/>
        </a:spcAft>
        <a:buFont typeface="Times" pitchFamily="18" charset="0"/>
        <a:buChar char="•"/>
        <a:defRPr sz="2667">
          <a:solidFill>
            <a:schemeClr val="tx1"/>
          </a:solidFill>
          <a:latin typeface="+mn-lt"/>
        </a:defRPr>
      </a:lvl3pPr>
      <a:lvl4pPr marL="2065815" indent="-237061" algn="l" rtl="0" eaLnBrk="0" fontAlgn="base" hangingPunct="0">
        <a:spcBef>
          <a:spcPct val="20000"/>
        </a:spcBef>
        <a:spcAft>
          <a:spcPct val="0"/>
        </a:spcAft>
        <a:buFont typeface="Times" pitchFamily="18" charset="0"/>
        <a:buChar char="–"/>
        <a:defRPr sz="2667">
          <a:solidFill>
            <a:schemeClr val="tx1"/>
          </a:solidFill>
          <a:latin typeface="+mn-lt"/>
        </a:defRPr>
      </a:lvl4pPr>
      <a:lvl5pPr marL="2743131" indent="-220128" algn="l" rtl="0" eaLnBrk="0" fontAlgn="base" hangingPunct="0">
        <a:spcBef>
          <a:spcPct val="20000"/>
        </a:spcBef>
        <a:spcAft>
          <a:spcPct val="0"/>
        </a:spcAft>
        <a:buFont typeface="Times" pitchFamily="18" charset="0"/>
        <a:buChar char="•"/>
        <a:defRPr sz="2133">
          <a:solidFill>
            <a:schemeClr val="tx1"/>
          </a:solidFill>
          <a:latin typeface="+mn-lt"/>
        </a:defRPr>
      </a:lvl5pPr>
      <a:lvl6pPr marL="3352716" indent="-220128" algn="l" rtl="0" fontAlgn="base">
        <a:spcBef>
          <a:spcPct val="20000"/>
        </a:spcBef>
        <a:spcAft>
          <a:spcPct val="0"/>
        </a:spcAft>
        <a:buFont typeface="Times" pitchFamily="96" charset="0"/>
        <a:buChar char="•"/>
        <a:defRPr sz="2133">
          <a:solidFill>
            <a:schemeClr val="tx1"/>
          </a:solidFill>
          <a:latin typeface="+mn-lt"/>
        </a:defRPr>
      </a:lvl6pPr>
      <a:lvl7pPr marL="3962301" indent="-220128" algn="l" rtl="0" fontAlgn="base">
        <a:spcBef>
          <a:spcPct val="20000"/>
        </a:spcBef>
        <a:spcAft>
          <a:spcPct val="0"/>
        </a:spcAft>
        <a:buFont typeface="Times" pitchFamily="96" charset="0"/>
        <a:buChar char="•"/>
        <a:defRPr sz="2133">
          <a:solidFill>
            <a:schemeClr val="tx1"/>
          </a:solidFill>
          <a:latin typeface="+mn-lt"/>
        </a:defRPr>
      </a:lvl7pPr>
      <a:lvl8pPr marL="4571886" indent="-220128" algn="l" rtl="0" fontAlgn="base">
        <a:spcBef>
          <a:spcPct val="20000"/>
        </a:spcBef>
        <a:spcAft>
          <a:spcPct val="0"/>
        </a:spcAft>
        <a:buFont typeface="Times" pitchFamily="96" charset="0"/>
        <a:buChar char="•"/>
        <a:defRPr sz="2133">
          <a:solidFill>
            <a:schemeClr val="tx1"/>
          </a:solidFill>
          <a:latin typeface="+mn-lt"/>
        </a:defRPr>
      </a:lvl8pPr>
      <a:lvl9pPr marL="5181470" indent="-220128" algn="l" rtl="0" fontAlgn="base">
        <a:spcBef>
          <a:spcPct val="20000"/>
        </a:spcBef>
        <a:spcAft>
          <a:spcPct val="0"/>
        </a:spcAft>
        <a:buFont typeface="Times" pitchFamily="96"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12" descr="NACHC_Bkrd"/>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w="9525">
            <a:noFill/>
            <a:miter lim="800000"/>
            <a:headEnd/>
            <a:tailEnd/>
          </a:ln>
        </p:spPr>
      </p:pic>
      <p:sp>
        <p:nvSpPr>
          <p:cNvPr id="4099" name="Rectangle 8"/>
          <p:cNvSpPr>
            <a:spLocks noGrp="1" noChangeArrowheads="1"/>
          </p:cNvSpPr>
          <p:nvPr>
            <p:ph type="title"/>
          </p:nvPr>
        </p:nvSpPr>
        <p:spPr bwMode="auto">
          <a:xfrm>
            <a:off x="2133600" y="685800"/>
            <a:ext cx="985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9"/>
          <p:cNvSpPr>
            <a:spLocks noGrp="1" noChangeArrowheads="1"/>
          </p:cNvSpPr>
          <p:nvPr>
            <p:ph type="body" idx="1"/>
          </p:nvPr>
        </p:nvSpPr>
        <p:spPr bwMode="auto">
          <a:xfrm>
            <a:off x="2133600" y="1981200"/>
            <a:ext cx="965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Afdadf</a:t>
            </a:r>
          </a:p>
        </p:txBody>
      </p:sp>
    </p:spTree>
    <p:extLst>
      <p:ext uri="{BB962C8B-B14F-4D97-AF65-F5344CB8AC3E}">
        <p14:creationId xmlns:p14="http://schemas.microsoft.com/office/powerpoint/2010/main" val="14606445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609585" algn="l" rtl="0" fontAlgn="base">
        <a:spcBef>
          <a:spcPct val="0"/>
        </a:spcBef>
        <a:spcAft>
          <a:spcPct val="0"/>
        </a:spcAft>
        <a:defRPr sz="3600">
          <a:solidFill>
            <a:schemeClr val="bg1"/>
          </a:solidFill>
          <a:latin typeface="Arial" charset="0"/>
        </a:defRPr>
      </a:lvl6pPr>
      <a:lvl7pPr marL="1219170" algn="l" rtl="0" fontAlgn="base">
        <a:spcBef>
          <a:spcPct val="0"/>
        </a:spcBef>
        <a:spcAft>
          <a:spcPct val="0"/>
        </a:spcAft>
        <a:defRPr sz="3600">
          <a:solidFill>
            <a:schemeClr val="bg1"/>
          </a:solidFill>
          <a:latin typeface="Arial" charset="0"/>
        </a:defRPr>
      </a:lvl7pPr>
      <a:lvl8pPr marL="1828754" algn="l" rtl="0" fontAlgn="base">
        <a:spcBef>
          <a:spcPct val="0"/>
        </a:spcBef>
        <a:spcAft>
          <a:spcPct val="0"/>
        </a:spcAft>
        <a:defRPr sz="3600">
          <a:solidFill>
            <a:schemeClr val="bg1"/>
          </a:solidFill>
          <a:latin typeface="Arial" charset="0"/>
        </a:defRPr>
      </a:lvl8pPr>
      <a:lvl9pPr marL="2438339" algn="l" rtl="0" fontAlgn="base">
        <a:spcBef>
          <a:spcPct val="0"/>
        </a:spcBef>
        <a:spcAft>
          <a:spcPct val="0"/>
        </a:spcAft>
        <a:defRPr sz="3600">
          <a:solidFill>
            <a:schemeClr val="bg1"/>
          </a:solidFill>
          <a:latin typeface="Arial" charset="0"/>
        </a:defRPr>
      </a:lvl9pPr>
    </p:titleStyle>
    <p:bodyStyle>
      <a:lvl1pPr marL="304792" indent="-304792" algn="l" rtl="0" eaLnBrk="0" fontAlgn="base" hangingPunct="0">
        <a:spcBef>
          <a:spcPct val="20000"/>
        </a:spcBef>
        <a:spcAft>
          <a:spcPct val="0"/>
        </a:spcAft>
        <a:buFont typeface="Times" pitchFamily="18" charset="0"/>
        <a:buChar char="•"/>
        <a:defRPr sz="3200">
          <a:solidFill>
            <a:schemeClr val="tx1"/>
          </a:solidFill>
          <a:latin typeface="+mn-lt"/>
          <a:ea typeface="+mn-ea"/>
          <a:cs typeface="+mn-cs"/>
        </a:defRPr>
      </a:lvl1pPr>
      <a:lvl2pPr marL="931310" indent="-237061" algn="l" rtl="0" eaLnBrk="0" fontAlgn="base" hangingPunct="0">
        <a:lnSpc>
          <a:spcPct val="120000"/>
        </a:lnSpc>
        <a:spcBef>
          <a:spcPct val="20000"/>
        </a:spcBef>
        <a:spcAft>
          <a:spcPct val="0"/>
        </a:spcAft>
        <a:buChar char="–"/>
        <a:defRPr sz="2933">
          <a:solidFill>
            <a:schemeClr val="tx1"/>
          </a:solidFill>
          <a:latin typeface="+mn-lt"/>
        </a:defRPr>
      </a:lvl2pPr>
      <a:lvl3pPr marL="1303834" indent="-220128" algn="l" rtl="0" eaLnBrk="0" fontAlgn="base" hangingPunct="0">
        <a:spcBef>
          <a:spcPct val="20000"/>
        </a:spcBef>
        <a:spcAft>
          <a:spcPct val="0"/>
        </a:spcAft>
        <a:buFont typeface="Times" pitchFamily="18" charset="0"/>
        <a:buChar char="•"/>
        <a:defRPr sz="2667">
          <a:solidFill>
            <a:schemeClr val="tx1"/>
          </a:solidFill>
          <a:latin typeface="+mn-lt"/>
        </a:defRPr>
      </a:lvl3pPr>
      <a:lvl4pPr marL="2065815" indent="-237061" algn="l" rtl="0" eaLnBrk="0" fontAlgn="base" hangingPunct="0">
        <a:spcBef>
          <a:spcPct val="20000"/>
        </a:spcBef>
        <a:spcAft>
          <a:spcPct val="0"/>
        </a:spcAft>
        <a:buFont typeface="Times" pitchFamily="18" charset="0"/>
        <a:buChar char="–"/>
        <a:defRPr sz="2667">
          <a:solidFill>
            <a:schemeClr val="tx1"/>
          </a:solidFill>
          <a:latin typeface="+mn-lt"/>
        </a:defRPr>
      </a:lvl4pPr>
      <a:lvl5pPr marL="2743131" indent="-220128" algn="l" rtl="0" eaLnBrk="0" fontAlgn="base" hangingPunct="0">
        <a:spcBef>
          <a:spcPct val="20000"/>
        </a:spcBef>
        <a:spcAft>
          <a:spcPct val="0"/>
        </a:spcAft>
        <a:buFont typeface="Times" pitchFamily="18" charset="0"/>
        <a:buChar char="•"/>
        <a:defRPr sz="2133">
          <a:solidFill>
            <a:schemeClr val="tx1"/>
          </a:solidFill>
          <a:latin typeface="+mn-lt"/>
        </a:defRPr>
      </a:lvl5pPr>
      <a:lvl6pPr marL="3352716" indent="-220128" algn="l" rtl="0" fontAlgn="base">
        <a:spcBef>
          <a:spcPct val="20000"/>
        </a:spcBef>
        <a:spcAft>
          <a:spcPct val="0"/>
        </a:spcAft>
        <a:buFont typeface="Times" pitchFamily="96" charset="0"/>
        <a:buChar char="•"/>
        <a:defRPr sz="2133">
          <a:solidFill>
            <a:schemeClr val="tx1"/>
          </a:solidFill>
          <a:latin typeface="+mn-lt"/>
        </a:defRPr>
      </a:lvl6pPr>
      <a:lvl7pPr marL="3962301" indent="-220128" algn="l" rtl="0" fontAlgn="base">
        <a:spcBef>
          <a:spcPct val="20000"/>
        </a:spcBef>
        <a:spcAft>
          <a:spcPct val="0"/>
        </a:spcAft>
        <a:buFont typeface="Times" pitchFamily="96" charset="0"/>
        <a:buChar char="•"/>
        <a:defRPr sz="2133">
          <a:solidFill>
            <a:schemeClr val="tx1"/>
          </a:solidFill>
          <a:latin typeface="+mn-lt"/>
        </a:defRPr>
      </a:lvl7pPr>
      <a:lvl8pPr marL="4571886" indent="-220128" algn="l" rtl="0" fontAlgn="base">
        <a:spcBef>
          <a:spcPct val="20000"/>
        </a:spcBef>
        <a:spcAft>
          <a:spcPct val="0"/>
        </a:spcAft>
        <a:buFont typeface="Times" pitchFamily="96" charset="0"/>
        <a:buChar char="•"/>
        <a:defRPr sz="2133">
          <a:solidFill>
            <a:schemeClr val="tx1"/>
          </a:solidFill>
          <a:latin typeface="+mn-lt"/>
        </a:defRPr>
      </a:lvl8pPr>
      <a:lvl9pPr marL="5181470" indent="-220128" algn="l" rtl="0" fontAlgn="base">
        <a:spcBef>
          <a:spcPct val="20000"/>
        </a:spcBef>
        <a:spcAft>
          <a:spcPct val="0"/>
        </a:spcAft>
        <a:buFont typeface="Times" pitchFamily="96"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12" descr="NACHC_Bkr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133600" y="609600"/>
            <a:ext cx="985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9"/>
          <p:cNvSpPr>
            <a:spLocks noGrp="1" noChangeArrowheads="1"/>
          </p:cNvSpPr>
          <p:nvPr>
            <p:ph type="body" idx="1"/>
          </p:nvPr>
        </p:nvSpPr>
        <p:spPr bwMode="auto">
          <a:xfrm>
            <a:off x="2133600" y="1981200"/>
            <a:ext cx="965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1307143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charset="0"/>
        </a:defRPr>
      </a:lvl2pPr>
      <a:lvl3pPr algn="l" rtl="0" eaLnBrk="0" fontAlgn="base" hangingPunct="0">
        <a:spcBef>
          <a:spcPct val="0"/>
        </a:spcBef>
        <a:spcAft>
          <a:spcPct val="0"/>
        </a:spcAft>
        <a:defRPr sz="2700">
          <a:solidFill>
            <a:schemeClr val="bg1"/>
          </a:solidFill>
          <a:latin typeface="Arial" charset="0"/>
        </a:defRPr>
      </a:lvl3pPr>
      <a:lvl4pPr algn="l" rtl="0" eaLnBrk="0" fontAlgn="base" hangingPunct="0">
        <a:spcBef>
          <a:spcPct val="0"/>
        </a:spcBef>
        <a:spcAft>
          <a:spcPct val="0"/>
        </a:spcAft>
        <a:defRPr sz="2700">
          <a:solidFill>
            <a:schemeClr val="bg1"/>
          </a:solidFill>
          <a:latin typeface="Arial" charset="0"/>
        </a:defRPr>
      </a:lvl4pPr>
      <a:lvl5pPr algn="l" rtl="0" eaLnBrk="0" fontAlgn="base" hangingPunct="0">
        <a:spcBef>
          <a:spcPct val="0"/>
        </a:spcBef>
        <a:spcAft>
          <a:spcPct val="0"/>
        </a:spcAft>
        <a:defRPr sz="2700">
          <a:solidFill>
            <a:schemeClr val="bg1"/>
          </a:solidFill>
          <a:latin typeface="Arial" charset="0"/>
        </a:defRPr>
      </a:lvl5pPr>
      <a:lvl6pPr marL="457189" algn="l" rtl="0" fontAlgn="base">
        <a:spcBef>
          <a:spcPct val="0"/>
        </a:spcBef>
        <a:spcAft>
          <a:spcPct val="0"/>
        </a:spcAft>
        <a:defRPr sz="2700">
          <a:solidFill>
            <a:schemeClr val="bg1"/>
          </a:solidFill>
          <a:latin typeface="Arial" charset="0"/>
        </a:defRPr>
      </a:lvl6pPr>
      <a:lvl7pPr marL="914377" algn="l" rtl="0" fontAlgn="base">
        <a:spcBef>
          <a:spcPct val="0"/>
        </a:spcBef>
        <a:spcAft>
          <a:spcPct val="0"/>
        </a:spcAft>
        <a:defRPr sz="2700">
          <a:solidFill>
            <a:schemeClr val="bg1"/>
          </a:solidFill>
          <a:latin typeface="Arial" charset="0"/>
        </a:defRPr>
      </a:lvl7pPr>
      <a:lvl8pPr marL="1371566" algn="l" rtl="0" fontAlgn="base">
        <a:spcBef>
          <a:spcPct val="0"/>
        </a:spcBef>
        <a:spcAft>
          <a:spcPct val="0"/>
        </a:spcAft>
        <a:defRPr sz="2700">
          <a:solidFill>
            <a:schemeClr val="bg1"/>
          </a:solidFill>
          <a:latin typeface="Arial" charset="0"/>
        </a:defRPr>
      </a:lvl8pPr>
      <a:lvl9pPr marL="1828754" algn="l" rtl="0" fontAlgn="base">
        <a:spcBef>
          <a:spcPct val="0"/>
        </a:spcBef>
        <a:spcAft>
          <a:spcPct val="0"/>
        </a:spcAft>
        <a:defRPr sz="2700">
          <a:solidFill>
            <a:schemeClr val="bg1"/>
          </a:solidFill>
          <a:latin typeface="Arial" charset="0"/>
        </a:defRPr>
      </a:lvl9pPr>
    </p:titleStyle>
    <p:bodyStyle>
      <a:lvl1pPr marL="228594" indent="-228594"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cs typeface="+mn-cs"/>
        </a:defRPr>
      </a:lvl1pPr>
      <a:lvl2pPr marL="698483" indent="-177796" algn="l" rtl="0" eaLnBrk="0" fontAlgn="base" hangingPunct="0">
        <a:lnSpc>
          <a:spcPct val="120000"/>
        </a:lnSpc>
        <a:spcBef>
          <a:spcPct val="20000"/>
        </a:spcBef>
        <a:spcAft>
          <a:spcPct val="0"/>
        </a:spcAft>
        <a:buChar char="–"/>
        <a:defRPr sz="2200">
          <a:solidFill>
            <a:schemeClr val="tx1"/>
          </a:solidFill>
          <a:latin typeface="+mn-lt"/>
        </a:defRPr>
      </a:lvl2pPr>
      <a:lvl3pPr marL="977876" indent="-165096" algn="l" rtl="0" eaLnBrk="0" fontAlgn="base" hangingPunct="0">
        <a:spcBef>
          <a:spcPct val="20000"/>
        </a:spcBef>
        <a:spcAft>
          <a:spcPct val="0"/>
        </a:spcAft>
        <a:buFont typeface="Times" panose="02020603050405020304" pitchFamily="18" charset="0"/>
        <a:buChar char="•"/>
        <a:defRPr sz="2000">
          <a:solidFill>
            <a:schemeClr val="tx1"/>
          </a:solidFill>
          <a:latin typeface="+mn-lt"/>
        </a:defRPr>
      </a:lvl3pPr>
      <a:lvl4pPr marL="1549361" indent="-177796" algn="l" rtl="0" eaLnBrk="0" fontAlgn="base" hangingPunct="0">
        <a:spcBef>
          <a:spcPct val="20000"/>
        </a:spcBef>
        <a:spcAft>
          <a:spcPct val="0"/>
        </a:spcAft>
        <a:buFont typeface="Times" panose="02020603050405020304" pitchFamily="18" charset="0"/>
        <a:buChar char="–"/>
        <a:defRPr>
          <a:solidFill>
            <a:schemeClr val="tx1"/>
          </a:solidFill>
          <a:latin typeface="+mn-lt"/>
        </a:defRPr>
      </a:lvl4pPr>
      <a:lvl5pPr marL="2057349" indent="-165096" algn="l" rtl="0" eaLnBrk="0" fontAlgn="base" hangingPunct="0">
        <a:spcBef>
          <a:spcPct val="20000"/>
        </a:spcBef>
        <a:spcAft>
          <a:spcPct val="0"/>
        </a:spcAft>
        <a:buFont typeface="Times" panose="02020603050405020304" pitchFamily="18" charset="0"/>
        <a:buChar char="•"/>
        <a:defRPr sz="1600">
          <a:solidFill>
            <a:schemeClr val="tx1"/>
          </a:solidFill>
          <a:latin typeface="+mn-lt"/>
        </a:defRPr>
      </a:lvl5pPr>
      <a:lvl6pPr marL="2514537" indent="-165096" algn="l" rtl="0" fontAlgn="base">
        <a:spcBef>
          <a:spcPct val="20000"/>
        </a:spcBef>
        <a:spcAft>
          <a:spcPct val="0"/>
        </a:spcAft>
        <a:buFont typeface="Times" pitchFamily="80" charset="0"/>
        <a:buChar char="•"/>
        <a:defRPr sz="1600">
          <a:solidFill>
            <a:schemeClr val="tx1"/>
          </a:solidFill>
          <a:latin typeface="+mn-lt"/>
        </a:defRPr>
      </a:lvl6pPr>
      <a:lvl7pPr marL="2971726" indent="-165096" algn="l" rtl="0" fontAlgn="base">
        <a:spcBef>
          <a:spcPct val="20000"/>
        </a:spcBef>
        <a:spcAft>
          <a:spcPct val="0"/>
        </a:spcAft>
        <a:buFont typeface="Times" pitchFamily="80" charset="0"/>
        <a:buChar char="•"/>
        <a:defRPr sz="1600">
          <a:solidFill>
            <a:schemeClr val="tx1"/>
          </a:solidFill>
          <a:latin typeface="+mn-lt"/>
        </a:defRPr>
      </a:lvl7pPr>
      <a:lvl8pPr marL="3428914" indent="-165096" algn="l" rtl="0" fontAlgn="base">
        <a:spcBef>
          <a:spcPct val="20000"/>
        </a:spcBef>
        <a:spcAft>
          <a:spcPct val="0"/>
        </a:spcAft>
        <a:buFont typeface="Times" pitchFamily="80" charset="0"/>
        <a:buChar char="•"/>
        <a:defRPr sz="1600">
          <a:solidFill>
            <a:schemeClr val="tx1"/>
          </a:solidFill>
          <a:latin typeface="+mn-lt"/>
        </a:defRPr>
      </a:lvl8pPr>
      <a:lvl9pPr marL="3886103" indent="-165096" algn="l" rtl="0" fontAlgn="base">
        <a:spcBef>
          <a:spcPct val="20000"/>
        </a:spcBef>
        <a:spcAft>
          <a:spcPct val="0"/>
        </a:spcAft>
        <a:buFont typeface="Times" pitchFamily="80" charset="0"/>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hyperlink" Target="mailto:jnolty@nachc.com" TargetMode="External"/><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87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482600"/>
            <a:ext cx="9855200" cy="685800"/>
          </a:xfrm>
        </p:spPr>
        <p:txBody>
          <a:bodyPr/>
          <a:lstStyle/>
          <a:p>
            <a:pPr algn="ctr"/>
            <a:r>
              <a:rPr lang="en-US" altLang="en-US" sz="3733" b="1" dirty="0">
                <a:solidFill>
                  <a:srgbClr val="FFC000"/>
                </a:solidFill>
                <a:latin typeface="Century Gothic" panose="020B0502020202020204" pitchFamily="34" charset="0"/>
              </a:rPr>
              <a:t>Patient Definition</a:t>
            </a:r>
            <a:endParaRPr lang="en-US" sz="3733" dirty="0"/>
          </a:p>
        </p:txBody>
      </p:sp>
      <p:sp>
        <p:nvSpPr>
          <p:cNvPr id="3" name="Content Placeholder 2"/>
          <p:cNvSpPr>
            <a:spLocks noGrp="1"/>
          </p:cNvSpPr>
          <p:nvPr>
            <p:ph idx="1"/>
          </p:nvPr>
        </p:nvSpPr>
        <p:spPr>
          <a:xfrm>
            <a:off x="1117600" y="1384540"/>
            <a:ext cx="10668000" cy="3962400"/>
          </a:xfrm>
        </p:spPr>
        <p:txBody>
          <a:bodyPr/>
          <a:lstStyle/>
          <a:p>
            <a:pPr marL="0" indent="0">
              <a:buNone/>
            </a:pPr>
            <a:r>
              <a:rPr lang="en-US" sz="2400" dirty="0"/>
              <a:t>-person receives a service (physician, nurse practitioner, dentist, behavioral health, pharmacy, lab, x-ray, etc.)  at HC</a:t>
            </a:r>
          </a:p>
          <a:p>
            <a:pPr marL="0" indent="0">
              <a:buNone/>
            </a:pPr>
            <a:endParaRPr lang="en-US" sz="2400" dirty="0"/>
          </a:p>
          <a:p>
            <a:pPr marL="0" indent="0">
              <a:buNone/>
            </a:pPr>
            <a:r>
              <a:rPr lang="en-US" sz="2400" dirty="0"/>
              <a:t>-the Health Center bills some one (patient, managed care company, state Medicaid agency, </a:t>
            </a:r>
            <a:r>
              <a:rPr lang="en-US" sz="2400" dirty="0" err="1"/>
              <a:t>etc</a:t>
            </a:r>
            <a:r>
              <a:rPr lang="en-US" sz="2400" dirty="0"/>
              <a:t>) for payment of these services</a:t>
            </a:r>
          </a:p>
          <a:p>
            <a:pPr marL="0" indent="0">
              <a:buNone/>
            </a:pPr>
            <a:endParaRPr lang="en-US" sz="2400" dirty="0"/>
          </a:p>
          <a:p>
            <a:pPr marL="0" indent="0">
              <a:buNone/>
            </a:pPr>
            <a:r>
              <a:rPr lang="en-US" sz="2400" dirty="0"/>
              <a:t>-having a medical record on them</a:t>
            </a:r>
          </a:p>
          <a:p>
            <a:pPr marL="0" indent="0">
              <a:buNone/>
            </a:pPr>
            <a:endParaRPr lang="en-US" sz="2400" dirty="0"/>
          </a:p>
          <a:p>
            <a:pPr marL="0" indent="0">
              <a:buNone/>
            </a:pPr>
            <a:r>
              <a:rPr lang="en-US" sz="2400" dirty="0"/>
              <a:t>-reported on UDS</a:t>
            </a:r>
          </a:p>
          <a:p>
            <a:pPr marL="0" indent="0">
              <a:buNone/>
            </a:pPr>
            <a:endParaRPr lang="en-US" sz="2400" dirty="0"/>
          </a:p>
          <a:p>
            <a:pPr marL="0" indent="0">
              <a:buNone/>
            </a:pPr>
            <a:r>
              <a:rPr lang="en-US" sz="2400" dirty="0"/>
              <a:t>-person covered by an insurance plan (the HC has a contract with) AND never been seen by the Health Center before </a:t>
            </a:r>
          </a:p>
          <a:p>
            <a:pPr marL="0" indent="0">
              <a:buNone/>
            </a:pPr>
            <a:endParaRPr lang="en-US" sz="2400" dirty="0"/>
          </a:p>
          <a:p>
            <a:pPr marL="0" indent="0">
              <a:buNone/>
            </a:pPr>
            <a:endParaRPr lang="en-US" sz="2667" dirty="0"/>
          </a:p>
        </p:txBody>
      </p:sp>
    </p:spTree>
    <p:extLst>
      <p:ext uri="{BB962C8B-B14F-4D97-AF65-F5344CB8AC3E}">
        <p14:creationId xmlns:p14="http://schemas.microsoft.com/office/powerpoint/2010/main" val="171225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38" y="296862"/>
            <a:ext cx="9855200" cy="685800"/>
          </a:xfrm>
        </p:spPr>
        <p:txBody>
          <a:bodyPr/>
          <a:lstStyle/>
          <a:p>
            <a:pPr algn="ctr"/>
            <a:r>
              <a:rPr lang="en-US" b="1" dirty="0">
                <a:solidFill>
                  <a:srgbClr val="FFC000"/>
                </a:solidFill>
                <a:latin typeface="Century Gothic" panose="020B0502020202020204" pitchFamily="34" charset="0"/>
              </a:rPr>
              <a:t>Understanding Managed Care Organizations</a:t>
            </a:r>
            <a:endParaRPr lang="en-US" dirty="0"/>
          </a:p>
        </p:txBody>
      </p:sp>
      <p:sp>
        <p:nvSpPr>
          <p:cNvPr id="3" name="Content Placeholder 2"/>
          <p:cNvSpPr>
            <a:spLocks noGrp="1"/>
          </p:cNvSpPr>
          <p:nvPr>
            <p:ph idx="1"/>
          </p:nvPr>
        </p:nvSpPr>
        <p:spPr>
          <a:xfrm>
            <a:off x="914400" y="1397000"/>
            <a:ext cx="11277600" cy="3962400"/>
          </a:xfrm>
        </p:spPr>
        <p:txBody>
          <a:bodyPr/>
          <a:lstStyle/>
          <a:p>
            <a:r>
              <a:rPr lang="en-US" sz="2667" b="1" dirty="0"/>
              <a:t>When do patients usually go to the primary care doctor?</a:t>
            </a:r>
          </a:p>
          <a:p>
            <a:pPr lvl="1"/>
            <a:r>
              <a:rPr lang="en-US" sz="2400" dirty="0"/>
              <a:t>Sick or hurt</a:t>
            </a:r>
          </a:p>
          <a:p>
            <a:pPr lvl="1"/>
            <a:r>
              <a:rPr lang="en-US" sz="2400" dirty="0"/>
              <a:t>Need refill of Medication </a:t>
            </a:r>
          </a:p>
          <a:p>
            <a:pPr marL="694249" lvl="1" indent="0">
              <a:buNone/>
            </a:pPr>
            <a:endParaRPr lang="en-US" sz="1067" dirty="0"/>
          </a:p>
          <a:p>
            <a:pPr marL="694249" lvl="1" indent="0">
              <a:buNone/>
            </a:pPr>
            <a:endParaRPr lang="en-US" sz="1200" dirty="0"/>
          </a:p>
          <a:p>
            <a:r>
              <a:rPr lang="en-US" sz="2667" b="1" dirty="0"/>
              <a:t>When does the Managed Care want patients to go to the primary care doctor?</a:t>
            </a:r>
          </a:p>
          <a:p>
            <a:pPr lvl="1"/>
            <a:r>
              <a:rPr lang="en-US" sz="2400" dirty="0"/>
              <a:t>Same reasons above</a:t>
            </a:r>
          </a:p>
          <a:p>
            <a:pPr lvl="1"/>
            <a:r>
              <a:rPr lang="en-US" sz="2400" dirty="0"/>
              <a:t>At least once a year for a check-up (when we are not sick)</a:t>
            </a:r>
          </a:p>
          <a:p>
            <a:pPr lvl="1"/>
            <a:r>
              <a:rPr lang="en-US" sz="2400" dirty="0"/>
              <a:t>Preventative items (colonoscopy, mammogram, vaccinations, lab tests) </a:t>
            </a:r>
          </a:p>
          <a:p>
            <a:pPr lvl="1"/>
            <a:r>
              <a:rPr lang="en-US" sz="2400" dirty="0"/>
              <a:t>After being treated in the ER or have been in the hospital</a:t>
            </a:r>
          </a:p>
          <a:p>
            <a:pPr marL="694249" lvl="1" indent="0">
              <a:buNone/>
            </a:pPr>
            <a:endParaRPr lang="en-US" sz="2400" dirty="0"/>
          </a:p>
          <a:p>
            <a:pPr marL="694249" lvl="1" indent="0">
              <a:buNone/>
            </a:pPr>
            <a:endParaRPr lang="en-US" dirty="0"/>
          </a:p>
          <a:p>
            <a:pPr lvl="1"/>
            <a:endParaRPr lang="en-US" dirty="0"/>
          </a:p>
        </p:txBody>
      </p:sp>
    </p:spTree>
    <p:extLst>
      <p:ext uri="{BB962C8B-B14F-4D97-AF65-F5344CB8AC3E}">
        <p14:creationId xmlns:p14="http://schemas.microsoft.com/office/powerpoint/2010/main" val="276128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3201" y="3994921"/>
            <a:ext cx="3961191" cy="2625267"/>
          </a:xfrm>
          <a:prstGeom prst="rect">
            <a:avLst/>
          </a:prstGeom>
        </p:spPr>
      </p:pic>
      <p:sp>
        <p:nvSpPr>
          <p:cNvPr id="3" name="Content Placeholder 2"/>
          <p:cNvSpPr>
            <a:spLocks noGrp="1"/>
          </p:cNvSpPr>
          <p:nvPr>
            <p:ph idx="1"/>
          </p:nvPr>
        </p:nvSpPr>
        <p:spPr>
          <a:xfrm>
            <a:off x="1193800" y="1345155"/>
            <a:ext cx="10515600" cy="3962400"/>
          </a:xfrm>
        </p:spPr>
        <p:txBody>
          <a:bodyPr/>
          <a:lstStyle/>
          <a:p>
            <a:pPr marL="0" indent="0" algn="ctr">
              <a:buNone/>
            </a:pPr>
            <a:r>
              <a:rPr lang="en-US" sz="2667" dirty="0"/>
              <a:t>Plan is accountable for all </a:t>
            </a:r>
            <a:r>
              <a:rPr lang="en-US" sz="2667" b="1" dirty="0"/>
              <a:t>‘patients’ </a:t>
            </a:r>
            <a:r>
              <a:rPr lang="en-US" sz="2667" dirty="0"/>
              <a:t>– starting on the patient’s effective date with the plan</a:t>
            </a:r>
          </a:p>
          <a:p>
            <a:pPr lvl="2"/>
            <a:endParaRPr lang="en-US" sz="1333" i="1" dirty="0"/>
          </a:p>
          <a:p>
            <a:pPr lvl="2"/>
            <a:r>
              <a:rPr lang="en-US" sz="2400" i="1" dirty="0"/>
              <a:t>Attribute / assign the patient to a PCP via hierarchy</a:t>
            </a:r>
          </a:p>
          <a:p>
            <a:pPr lvl="3"/>
            <a:r>
              <a:rPr lang="en-US" sz="2400" i="1" dirty="0"/>
              <a:t>patient chooses</a:t>
            </a:r>
          </a:p>
          <a:p>
            <a:pPr lvl="3"/>
            <a:endParaRPr lang="en-US" sz="1067" i="1" dirty="0"/>
          </a:p>
          <a:p>
            <a:pPr lvl="3"/>
            <a:r>
              <a:rPr lang="en-US" sz="2400" i="1" dirty="0"/>
              <a:t>automatic assignment (zip code)</a:t>
            </a:r>
          </a:p>
          <a:p>
            <a:pPr lvl="3"/>
            <a:endParaRPr lang="en-US" sz="1067" i="1" dirty="0"/>
          </a:p>
          <a:p>
            <a:pPr lvl="3"/>
            <a:r>
              <a:rPr lang="en-US" sz="2400" i="1" dirty="0"/>
              <a:t>use claims data</a:t>
            </a:r>
          </a:p>
          <a:p>
            <a:pPr lvl="5"/>
            <a:endParaRPr lang="en-US" sz="1067" i="1" dirty="0"/>
          </a:p>
          <a:p>
            <a:pPr lvl="5"/>
            <a:r>
              <a:rPr lang="en-US" sz="1867" i="1" dirty="0"/>
              <a:t>most plans (including MSSP ACO) only ‘count’ or use claims for patients seen by a Primary Care MD or DO in the past 12 months</a:t>
            </a:r>
          </a:p>
          <a:p>
            <a:pPr lvl="5"/>
            <a:endParaRPr lang="en-US" sz="1067" i="1" dirty="0"/>
          </a:p>
          <a:p>
            <a:pPr lvl="5"/>
            <a:r>
              <a:rPr lang="en-US" sz="1867" i="1" dirty="0"/>
              <a:t>NPs, PA-Cs, and Specialists claims are usually not used for attribution</a:t>
            </a:r>
          </a:p>
          <a:p>
            <a:pPr marL="3132588" lvl="5" indent="0">
              <a:buNone/>
            </a:pPr>
            <a:endParaRPr lang="en-US" sz="1867" i="1" dirty="0"/>
          </a:p>
          <a:p>
            <a:pPr lvl="3"/>
            <a:endParaRPr lang="en-US" sz="2400" i="1" dirty="0"/>
          </a:p>
        </p:txBody>
      </p:sp>
      <p:sp>
        <p:nvSpPr>
          <p:cNvPr id="5" name="Title 1"/>
          <p:cNvSpPr>
            <a:spLocks noGrp="1"/>
          </p:cNvSpPr>
          <p:nvPr>
            <p:ph type="title"/>
          </p:nvPr>
        </p:nvSpPr>
        <p:spPr>
          <a:xfrm>
            <a:off x="1524000" y="381000"/>
            <a:ext cx="9855200" cy="685800"/>
          </a:xfrm>
        </p:spPr>
        <p:txBody>
          <a:bodyPr/>
          <a:lstStyle/>
          <a:p>
            <a:pPr algn="ctr"/>
            <a:r>
              <a:rPr lang="en-US" altLang="en-US" sz="3733" b="1" dirty="0">
                <a:solidFill>
                  <a:srgbClr val="FFC000"/>
                </a:solidFill>
                <a:latin typeface="Century Gothic" panose="020B0502020202020204" pitchFamily="34" charset="0"/>
              </a:rPr>
              <a:t>Attribution</a:t>
            </a:r>
          </a:p>
        </p:txBody>
      </p:sp>
    </p:spTree>
    <p:extLst>
      <p:ext uri="{BB962C8B-B14F-4D97-AF65-F5344CB8AC3E}">
        <p14:creationId xmlns:p14="http://schemas.microsoft.com/office/powerpoint/2010/main" val="253589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30400" y="381000"/>
            <a:ext cx="9042400" cy="685800"/>
          </a:xfrm>
        </p:spPr>
        <p:txBody>
          <a:bodyPr/>
          <a:lstStyle/>
          <a:p>
            <a:pPr algn="ctr"/>
            <a:r>
              <a:rPr lang="en-US" altLang="en-US" sz="3733" b="1" kern="1200" dirty="0">
                <a:solidFill>
                  <a:srgbClr val="FFC000"/>
                </a:solidFill>
                <a:latin typeface="Century Gothic" panose="020B0502020202020204" pitchFamily="34" charset="0"/>
              </a:rPr>
              <a:t>Where are we heading?</a:t>
            </a:r>
            <a:endParaRPr lang="en-US" altLang="en-US" sz="3733" b="1" dirty="0"/>
          </a:p>
        </p:txBody>
      </p:sp>
      <p:sp>
        <p:nvSpPr>
          <p:cNvPr id="3" name="Content Placeholder 2"/>
          <p:cNvSpPr>
            <a:spLocks noGrp="1"/>
          </p:cNvSpPr>
          <p:nvPr>
            <p:ph idx="1"/>
          </p:nvPr>
        </p:nvSpPr>
        <p:spPr>
          <a:xfrm>
            <a:off x="367855" y="1259114"/>
            <a:ext cx="11684000" cy="3962400"/>
          </a:xfrm>
        </p:spPr>
        <p:txBody>
          <a:bodyPr/>
          <a:lstStyle/>
          <a:p>
            <a:pPr lvl="1">
              <a:defRPr/>
            </a:pPr>
            <a:r>
              <a:rPr lang="en-US" sz="2000" dirty="0"/>
              <a:t>HHS goals</a:t>
            </a:r>
          </a:p>
          <a:p>
            <a:pPr lvl="2">
              <a:defRPr/>
            </a:pPr>
            <a:r>
              <a:rPr lang="en-US" sz="1800" dirty="0"/>
              <a:t>end of 2016:  tying 30 percent of traditional, or fee-for-service, Medicare payments to quality or value through Merit-Based Incentive Payment System (MIPS) and Alternative Payment Models, such as Accountable Care Organizations (ACOs) or bundled payment arrangements.  </a:t>
            </a:r>
          </a:p>
          <a:p>
            <a:pPr marL="1083706" lvl="2" indent="0">
              <a:buNone/>
              <a:defRPr/>
            </a:pPr>
            <a:r>
              <a:rPr lang="en-US" sz="1800" b="1" dirty="0">
                <a:solidFill>
                  <a:srgbClr val="00B050"/>
                </a:solidFill>
              </a:rPr>
              <a:t>   ALREADY BEEN ACHIEVED</a:t>
            </a:r>
          </a:p>
          <a:p>
            <a:pPr lvl="2">
              <a:defRPr/>
            </a:pPr>
            <a:r>
              <a:rPr lang="en-US" sz="1800" dirty="0"/>
              <a:t>end of 2018 - tying 50 percent of payments to these models</a:t>
            </a:r>
            <a:r>
              <a:rPr lang="en-US" sz="1867" dirty="0"/>
              <a:t>  </a:t>
            </a:r>
          </a:p>
          <a:p>
            <a:pPr marL="1083680" lvl="2" indent="0">
              <a:buNone/>
              <a:defRPr/>
            </a:pPr>
            <a:endParaRPr lang="en-US" sz="1000" dirty="0"/>
          </a:p>
          <a:p>
            <a:pPr lvl="1">
              <a:defRPr/>
            </a:pPr>
            <a:r>
              <a:rPr lang="en-US" sz="2000" dirty="0"/>
              <a:t>Aligns payment more directly to the Quality and Efficiency of care provided:</a:t>
            </a:r>
          </a:p>
          <a:p>
            <a:pPr lvl="2">
              <a:defRPr/>
            </a:pPr>
            <a:r>
              <a:rPr lang="en-US" sz="1800" dirty="0"/>
              <a:t>processes (i.e. diabetic has an A1c test annually; BP recorded at least annually in EHR) </a:t>
            </a:r>
          </a:p>
          <a:p>
            <a:pPr lvl="2">
              <a:defRPr/>
            </a:pPr>
            <a:r>
              <a:rPr lang="en-US" sz="1800" dirty="0"/>
              <a:t>outcomes (i.e. diabetic A1c is =/&lt; 8.0;  BP &lt;140/90)</a:t>
            </a:r>
          </a:p>
          <a:p>
            <a:pPr lvl="2">
              <a:defRPr/>
            </a:pPr>
            <a:r>
              <a:rPr lang="en-US" sz="1800" dirty="0"/>
              <a:t>appropriate utilization (ER, Inpatient admissions/readmissions)</a:t>
            </a:r>
          </a:p>
          <a:p>
            <a:pPr lvl="1">
              <a:defRPr/>
            </a:pPr>
            <a:endParaRPr lang="en-US" sz="1000" dirty="0"/>
          </a:p>
          <a:p>
            <a:pPr lvl="1">
              <a:defRPr/>
            </a:pPr>
            <a:r>
              <a:rPr lang="en-US" sz="2000" dirty="0"/>
              <a:t>Additional reimbursement (in addition to being paid for volume)</a:t>
            </a:r>
          </a:p>
          <a:p>
            <a:pPr lvl="1">
              <a:defRPr/>
            </a:pPr>
            <a:endParaRPr lang="en-US" sz="1000" dirty="0"/>
          </a:p>
          <a:p>
            <a:pPr lvl="1">
              <a:defRPr/>
            </a:pPr>
            <a:r>
              <a:rPr lang="en-US" sz="2000" dirty="0"/>
              <a:t>Portion of Payment is ‘at risk’ and contingent on how the provider accomplishes contractual requirements (shared savings, capitation, </a:t>
            </a:r>
            <a:r>
              <a:rPr lang="en-US" sz="2000" dirty="0" err="1"/>
              <a:t>etc</a:t>
            </a:r>
            <a:r>
              <a:rPr lang="en-US" sz="2000" dirty="0"/>
              <a:t>)</a:t>
            </a:r>
          </a:p>
          <a:p>
            <a:pPr marL="520687" lvl="1" indent="0">
              <a:buNone/>
              <a:defRPr/>
            </a:pPr>
            <a:endParaRPr lang="en-US" sz="1067" dirty="0"/>
          </a:p>
          <a:p>
            <a:pPr marL="520687" lvl="1" indent="0" algn="ctr">
              <a:buNone/>
              <a:defRPr/>
            </a:pPr>
            <a:endParaRPr lang="en-US" sz="800" b="1" dirty="0"/>
          </a:p>
          <a:p>
            <a:pPr marL="812780" lvl="2" indent="0">
              <a:buNone/>
              <a:defRPr/>
            </a:pPr>
            <a:endParaRPr lang="en-US" dirty="0"/>
          </a:p>
          <a:p>
            <a:pPr lvl="1">
              <a:defRPr/>
            </a:pPr>
            <a:endParaRPr lang="en-US" dirty="0"/>
          </a:p>
          <a:p>
            <a:pPr lvl="1">
              <a:defRPr/>
            </a:pPr>
            <a:endParaRPr lang="en-US" dirty="0"/>
          </a:p>
        </p:txBody>
      </p:sp>
    </p:spTree>
    <p:extLst>
      <p:ext uri="{BB962C8B-B14F-4D97-AF65-F5344CB8AC3E}">
        <p14:creationId xmlns:p14="http://schemas.microsoft.com/office/powerpoint/2010/main" val="92740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0" y="1295400"/>
            <a:ext cx="10058400" cy="4114800"/>
          </a:xfrm>
        </p:spPr>
        <p:txBody>
          <a:bodyPr/>
          <a:lstStyle/>
          <a:p>
            <a:pPr marL="0" indent="0">
              <a:buNone/>
              <a:defRPr/>
            </a:pPr>
            <a:r>
              <a:rPr lang="en-US" sz="2667" b="1" dirty="0"/>
              <a:t>To ensure:</a:t>
            </a:r>
          </a:p>
          <a:p>
            <a:pPr marL="0" indent="0">
              <a:buNone/>
              <a:defRPr/>
            </a:pPr>
            <a:endParaRPr lang="en-US" sz="1333" b="1" dirty="0"/>
          </a:p>
          <a:p>
            <a:pPr lvl="1">
              <a:buFont typeface="Arial" panose="020B0604020202020204" pitchFamily="34" charset="0"/>
              <a:buChar char="•"/>
              <a:defRPr/>
            </a:pPr>
            <a:r>
              <a:rPr lang="en-US" sz="2400" dirty="0"/>
              <a:t>Providers deliver high-quality care in an environment that manages or controls costs</a:t>
            </a:r>
          </a:p>
          <a:p>
            <a:pPr marL="520687" lvl="1" indent="0">
              <a:buNone/>
              <a:defRPr/>
            </a:pPr>
            <a:endParaRPr lang="en-US" sz="1333" dirty="0"/>
          </a:p>
          <a:p>
            <a:pPr lvl="1">
              <a:buFont typeface="Arial" panose="020B0604020202020204" pitchFamily="34" charset="0"/>
              <a:buChar char="•"/>
              <a:defRPr/>
            </a:pPr>
            <a:r>
              <a:rPr lang="en-US" sz="2400" dirty="0"/>
              <a:t>Care delivered is medically necessary and appropriate for the patient’s condition</a:t>
            </a:r>
          </a:p>
          <a:p>
            <a:pPr marL="520687" lvl="1" indent="0">
              <a:buNone/>
              <a:defRPr/>
            </a:pPr>
            <a:endParaRPr lang="en-US" sz="1333" dirty="0"/>
          </a:p>
          <a:p>
            <a:pPr lvl="1">
              <a:buFont typeface="Arial" panose="020B0604020202020204" pitchFamily="34" charset="0"/>
              <a:buChar char="•"/>
              <a:defRPr/>
            </a:pPr>
            <a:r>
              <a:rPr lang="en-US" sz="2400" dirty="0"/>
              <a:t>Care is rendered by the most appropriate provider</a:t>
            </a:r>
          </a:p>
          <a:p>
            <a:pPr marL="520687" lvl="1" indent="0">
              <a:buNone/>
              <a:defRPr/>
            </a:pPr>
            <a:endParaRPr lang="en-US" sz="1333" dirty="0"/>
          </a:p>
          <a:p>
            <a:pPr lvl="1">
              <a:buFont typeface="Arial" panose="020B0604020202020204" pitchFamily="34" charset="0"/>
              <a:buChar char="•"/>
              <a:defRPr/>
            </a:pPr>
            <a:r>
              <a:rPr lang="en-US" sz="2400" dirty="0"/>
              <a:t>Care is rendered in the most appropriate, least restrictive setting</a:t>
            </a:r>
          </a:p>
          <a:p>
            <a:pPr>
              <a:buFont typeface="Times" pitchFamily="80" charset="0"/>
              <a:buChar char="•"/>
              <a:defRPr/>
            </a:pPr>
            <a:endParaRPr lang="en-US" dirty="0"/>
          </a:p>
        </p:txBody>
      </p:sp>
      <p:sp>
        <p:nvSpPr>
          <p:cNvPr id="16387" name="Title 1"/>
          <p:cNvSpPr>
            <a:spLocks noGrp="1"/>
          </p:cNvSpPr>
          <p:nvPr>
            <p:ph type="title"/>
          </p:nvPr>
        </p:nvSpPr>
        <p:spPr>
          <a:xfrm>
            <a:off x="1727200" y="482600"/>
            <a:ext cx="9855200" cy="685800"/>
          </a:xfrm>
        </p:spPr>
        <p:txBody>
          <a:bodyPr/>
          <a:lstStyle/>
          <a:p>
            <a:pPr algn="ctr"/>
            <a:r>
              <a:rPr lang="en-US" altLang="en-US" sz="3733" b="1" kern="1200" dirty="0">
                <a:solidFill>
                  <a:srgbClr val="FFC000"/>
                </a:solidFill>
                <a:latin typeface="Century Gothic" panose="020B0502020202020204" pitchFamily="34" charset="0"/>
              </a:rPr>
              <a:t>Goals of Managed Care Plans</a:t>
            </a:r>
            <a:endParaRPr lang="en-US" altLang="en-US" sz="3733" dirty="0"/>
          </a:p>
        </p:txBody>
      </p:sp>
    </p:spTree>
    <p:extLst>
      <p:ext uri="{BB962C8B-B14F-4D97-AF65-F5344CB8AC3E}">
        <p14:creationId xmlns:p14="http://schemas.microsoft.com/office/powerpoint/2010/main" val="419634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9855200" cy="685800"/>
          </a:xfrm>
        </p:spPr>
        <p:txBody>
          <a:bodyPr/>
          <a:lstStyle/>
          <a:p>
            <a:pPr algn="ctr"/>
            <a:r>
              <a:rPr lang="en-US" altLang="en-US" sz="3733" b="1" kern="1200" dirty="0">
                <a:solidFill>
                  <a:srgbClr val="FFC000"/>
                </a:solidFill>
                <a:latin typeface="Century Gothic" panose="020B0502020202020204" pitchFamily="34" charset="0"/>
              </a:rPr>
              <a:t>Goals of Managed Care Plans</a:t>
            </a:r>
            <a:endParaRPr lang="en-US" sz="3200" dirty="0"/>
          </a:p>
        </p:txBody>
      </p:sp>
      <p:sp>
        <p:nvSpPr>
          <p:cNvPr id="3" name="Content Placeholder 2"/>
          <p:cNvSpPr>
            <a:spLocks noGrp="1"/>
          </p:cNvSpPr>
          <p:nvPr>
            <p:ph idx="1"/>
          </p:nvPr>
        </p:nvSpPr>
        <p:spPr>
          <a:xfrm>
            <a:off x="1574800" y="1295400"/>
            <a:ext cx="10363200" cy="3962400"/>
          </a:xfrm>
        </p:spPr>
        <p:txBody>
          <a:bodyPr/>
          <a:lstStyle/>
          <a:p>
            <a:r>
              <a:rPr lang="en-US" sz="2400" dirty="0"/>
              <a:t>Retain and increase number of patients in the plan</a:t>
            </a:r>
          </a:p>
          <a:p>
            <a:pPr marL="0" indent="0">
              <a:buNone/>
            </a:pPr>
            <a:endParaRPr lang="en-US" sz="1333" dirty="0"/>
          </a:p>
          <a:p>
            <a:r>
              <a:rPr lang="en-US" sz="2400" dirty="0"/>
              <a:t>Keep patients out of the hospital</a:t>
            </a:r>
          </a:p>
          <a:p>
            <a:pPr lvl="1"/>
            <a:r>
              <a:rPr lang="en-US" sz="2133" dirty="0"/>
              <a:t>inpatient stay</a:t>
            </a:r>
          </a:p>
          <a:p>
            <a:pPr lvl="1"/>
            <a:r>
              <a:rPr lang="en-US" sz="2133" dirty="0"/>
              <a:t>ER visits</a:t>
            </a:r>
          </a:p>
          <a:p>
            <a:pPr marL="694249" lvl="1" indent="0">
              <a:buNone/>
            </a:pPr>
            <a:endParaRPr lang="en-US" sz="1333" dirty="0"/>
          </a:p>
          <a:p>
            <a:r>
              <a:rPr lang="en-US" sz="2400" dirty="0"/>
              <a:t>Receive </a:t>
            </a:r>
            <a:r>
              <a:rPr lang="en-US" sz="2400" b="1" dirty="0"/>
              <a:t>accurate</a:t>
            </a:r>
            <a:r>
              <a:rPr lang="en-US" sz="2400" dirty="0"/>
              <a:t> and </a:t>
            </a:r>
            <a:r>
              <a:rPr lang="en-US" sz="2400" b="1" dirty="0"/>
              <a:t>detailed</a:t>
            </a:r>
            <a:r>
              <a:rPr lang="en-US" sz="2400" dirty="0"/>
              <a:t> billing information from providers, hospitals, etc.</a:t>
            </a:r>
          </a:p>
          <a:p>
            <a:pPr lvl="1"/>
            <a:r>
              <a:rPr lang="en-US" sz="2133" dirty="0"/>
              <a:t>services rendered AND diagnosis coding </a:t>
            </a:r>
          </a:p>
          <a:p>
            <a:pPr marL="694249" lvl="1" indent="0">
              <a:buNone/>
            </a:pPr>
            <a:endParaRPr lang="en-US" sz="1333" dirty="0"/>
          </a:p>
          <a:p>
            <a:r>
              <a:rPr lang="en-US" sz="2400" dirty="0"/>
              <a:t>Shift more services and payments to primary care physician (clinically appropriate)</a:t>
            </a:r>
          </a:p>
          <a:p>
            <a:pPr marL="694249" lvl="1" indent="0">
              <a:buNone/>
            </a:pPr>
            <a:r>
              <a:rPr lang="en-US" sz="2133" dirty="0"/>
              <a:t>*</a:t>
            </a:r>
            <a:r>
              <a:rPr lang="en-US" sz="2133" i="1" dirty="0"/>
              <a:t>differs from the total cost of care for their patient </a:t>
            </a:r>
          </a:p>
          <a:p>
            <a:pPr marL="0" indent="0">
              <a:buNone/>
            </a:pPr>
            <a:endParaRPr lang="en-US" sz="2667" dirty="0"/>
          </a:p>
          <a:p>
            <a:pPr marL="694249" lvl="1" indent="0">
              <a:buNone/>
            </a:pPr>
            <a:r>
              <a:rPr lang="en-US" sz="2667" dirty="0"/>
              <a:t> </a:t>
            </a:r>
          </a:p>
        </p:txBody>
      </p:sp>
    </p:spTree>
    <p:extLst>
      <p:ext uri="{BB962C8B-B14F-4D97-AF65-F5344CB8AC3E}">
        <p14:creationId xmlns:p14="http://schemas.microsoft.com/office/powerpoint/2010/main" val="211543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1" y="1318296"/>
            <a:ext cx="10676585" cy="3962400"/>
          </a:xfrm>
        </p:spPr>
        <p:txBody>
          <a:bodyPr/>
          <a:lstStyle/>
          <a:p>
            <a:pPr>
              <a:defRPr/>
            </a:pPr>
            <a:r>
              <a:rPr lang="en-US" b="1" dirty="0"/>
              <a:t>Insurer / MCO / Qualified Health Plan / Health Care Provider approach to contracting vs network development </a:t>
            </a:r>
          </a:p>
          <a:p>
            <a:pPr marL="520687" lvl="1" indent="0">
              <a:buNone/>
              <a:defRPr/>
            </a:pPr>
            <a:endParaRPr lang="en-US" sz="1000" dirty="0"/>
          </a:p>
          <a:p>
            <a:pPr lvl="1">
              <a:defRPr/>
            </a:pPr>
            <a:r>
              <a:rPr lang="en-US" dirty="0"/>
              <a:t> PAST approach </a:t>
            </a:r>
          </a:p>
          <a:p>
            <a:pPr lvl="2">
              <a:defRPr/>
            </a:pPr>
            <a:r>
              <a:rPr lang="en-US" dirty="0"/>
              <a:t> no prior relationship / data  </a:t>
            </a:r>
          </a:p>
          <a:p>
            <a:pPr lvl="2">
              <a:defRPr/>
            </a:pPr>
            <a:r>
              <a:rPr lang="en-US" dirty="0"/>
              <a:t> hospital as center – employed or active staff</a:t>
            </a:r>
          </a:p>
          <a:p>
            <a:pPr lvl="2">
              <a:defRPr/>
            </a:pPr>
            <a:r>
              <a:rPr lang="en-US" dirty="0"/>
              <a:t> external request (word of mouth)</a:t>
            </a:r>
          </a:p>
          <a:p>
            <a:pPr lvl="2">
              <a:defRPr/>
            </a:pPr>
            <a:r>
              <a:rPr lang="en-US" dirty="0"/>
              <a:t> any willing provider (or close to it)</a:t>
            </a:r>
          </a:p>
          <a:p>
            <a:pPr marL="812780" lvl="2" indent="0">
              <a:buNone/>
              <a:defRPr/>
            </a:pPr>
            <a:endParaRPr lang="en-US" dirty="0"/>
          </a:p>
          <a:p>
            <a:pPr lvl="1">
              <a:defRPr/>
            </a:pPr>
            <a:r>
              <a:rPr lang="en-US" dirty="0"/>
              <a:t> EVOLVING approach  </a:t>
            </a:r>
          </a:p>
          <a:p>
            <a:pPr lvl="2">
              <a:defRPr/>
            </a:pPr>
            <a:r>
              <a:rPr lang="en-US" dirty="0"/>
              <a:t>narrow the network of providers to serve the population responsible for / have data</a:t>
            </a:r>
          </a:p>
          <a:p>
            <a:pPr lvl="2">
              <a:defRPr/>
            </a:pPr>
            <a:r>
              <a:rPr lang="en-US" dirty="0"/>
              <a:t>developing / emerging systems of care </a:t>
            </a:r>
          </a:p>
          <a:p>
            <a:pPr lvl="2">
              <a:defRPr/>
            </a:pPr>
            <a:r>
              <a:rPr lang="en-US" dirty="0"/>
              <a:t>adjust their business model / reimbursement is changing</a:t>
            </a:r>
          </a:p>
          <a:p>
            <a:pPr lvl="2">
              <a:defRPr/>
            </a:pPr>
            <a:r>
              <a:rPr lang="en-US" dirty="0">
                <a:solidFill>
                  <a:srgbClr val="000000"/>
                </a:solidFill>
              </a:rPr>
              <a:t>need new ‘partners’ to work with / achieve the Triple Aim</a:t>
            </a:r>
          </a:p>
          <a:p>
            <a:pPr marL="812780" lvl="2" indent="0">
              <a:buNone/>
              <a:defRPr/>
            </a:pPr>
            <a:endParaRPr lang="en-US" dirty="0"/>
          </a:p>
        </p:txBody>
      </p:sp>
      <p:sp>
        <p:nvSpPr>
          <p:cNvPr id="5" name="Title 1"/>
          <p:cNvSpPr>
            <a:spLocks noGrp="1"/>
          </p:cNvSpPr>
          <p:nvPr>
            <p:ph type="title"/>
          </p:nvPr>
        </p:nvSpPr>
        <p:spPr>
          <a:xfrm>
            <a:off x="1469187" y="252236"/>
            <a:ext cx="9855200" cy="685800"/>
          </a:xfrm>
        </p:spPr>
        <p:txBody>
          <a:bodyPr/>
          <a:lstStyle/>
          <a:p>
            <a:pPr algn="ctr"/>
            <a:r>
              <a:rPr lang="en-US" sz="3600" b="1" dirty="0">
                <a:solidFill>
                  <a:srgbClr val="FFC000"/>
                </a:solidFill>
                <a:latin typeface="Century Gothic" panose="020B0502020202020204" pitchFamily="34" charset="0"/>
              </a:rPr>
              <a:t>Understanding Managed Care Organizations</a:t>
            </a:r>
            <a:endParaRPr lang="en-US" altLang="en-US" sz="3600" dirty="0"/>
          </a:p>
        </p:txBody>
      </p:sp>
    </p:spTree>
    <p:extLst>
      <p:ext uri="{BB962C8B-B14F-4D97-AF65-F5344CB8AC3E}">
        <p14:creationId xmlns:p14="http://schemas.microsoft.com/office/powerpoint/2010/main" val="188000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92675" y="273844"/>
            <a:ext cx="9855200" cy="685800"/>
          </a:xfrm>
        </p:spPr>
        <p:txBody>
          <a:bodyPr/>
          <a:lstStyle/>
          <a:p>
            <a:pPr algn="ctr"/>
            <a:r>
              <a:rPr lang="en-US" sz="3600" b="1" dirty="0">
                <a:solidFill>
                  <a:srgbClr val="FFC000"/>
                </a:solidFill>
                <a:latin typeface="Century Gothic" panose="020B0502020202020204" pitchFamily="34" charset="0"/>
              </a:rPr>
              <a:t>Understanding Managed Care Organizations</a:t>
            </a:r>
            <a:endParaRPr lang="en-US" altLang="en-US" sz="3600" dirty="0"/>
          </a:p>
        </p:txBody>
      </p:sp>
      <p:pic>
        <p:nvPicPr>
          <p:cNvPr id="327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24375" y="1716088"/>
            <a:ext cx="2857500" cy="1905000"/>
          </a:xfrm>
        </p:spPr>
      </p:pic>
      <p:pic>
        <p:nvPicPr>
          <p:cNvPr id="327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448468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2743201" y="1473200"/>
            <a:ext cx="649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sz="2000">
                <a:solidFill>
                  <a:srgbClr val="000000"/>
                </a:solidFill>
              </a:rPr>
              <a:t>Payer sees each piece of the HC as an </a:t>
            </a:r>
            <a:r>
              <a:rPr lang="en-US" altLang="en-US" sz="2000" i="1">
                <a:solidFill>
                  <a:srgbClr val="000000"/>
                </a:solidFill>
              </a:rPr>
              <a:t>individual</a:t>
            </a:r>
            <a:r>
              <a:rPr lang="en-US" altLang="en-US" sz="2000">
                <a:solidFill>
                  <a:srgbClr val="000000"/>
                </a:solidFill>
              </a:rPr>
              <a:t> puzzle piece</a:t>
            </a:r>
          </a:p>
        </p:txBody>
      </p:sp>
      <p:sp>
        <p:nvSpPr>
          <p:cNvPr id="32774" name="TextBox 6"/>
          <p:cNvSpPr txBox="1">
            <a:spLocks noChangeArrowheads="1"/>
          </p:cNvSpPr>
          <p:nvPr/>
        </p:nvSpPr>
        <p:spPr bwMode="auto">
          <a:xfrm>
            <a:off x="2354653" y="3962400"/>
            <a:ext cx="7601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2000">
                <a:solidFill>
                  <a:srgbClr val="000000"/>
                </a:solidFill>
              </a:rPr>
              <a:t>The Payer determines which piece or pieces of the HC completes or fits </a:t>
            </a:r>
          </a:p>
          <a:p>
            <a:pPr algn="ctr" eaLnBrk="0" fontAlgn="base" hangingPunct="0">
              <a:spcBef>
                <a:spcPct val="0"/>
              </a:spcBef>
              <a:spcAft>
                <a:spcPct val="0"/>
              </a:spcAft>
            </a:pPr>
            <a:r>
              <a:rPr lang="en-US" altLang="en-US" sz="2000">
                <a:solidFill>
                  <a:srgbClr val="000000"/>
                </a:solidFill>
              </a:rPr>
              <a:t>into the Payer’s puzzle</a:t>
            </a:r>
          </a:p>
        </p:txBody>
      </p:sp>
    </p:spTree>
    <p:extLst>
      <p:ext uri="{BB962C8B-B14F-4D97-AF65-F5344CB8AC3E}">
        <p14:creationId xmlns:p14="http://schemas.microsoft.com/office/powerpoint/2010/main" val="77312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61036" y="1487152"/>
            <a:ext cx="10363200" cy="3962400"/>
          </a:xfrm>
        </p:spPr>
        <p:txBody>
          <a:bodyPr/>
          <a:lstStyle/>
          <a:p>
            <a:pPr marL="457200" indent="-457200">
              <a:buAutoNum type="arabicPeriod"/>
            </a:pPr>
            <a:r>
              <a:rPr lang="en-US" sz="2400" dirty="0"/>
              <a:t>Team Approach for contract review</a:t>
            </a:r>
          </a:p>
          <a:p>
            <a:pPr marL="457200" indent="-457200">
              <a:buAutoNum type="arabicPeriod"/>
            </a:pPr>
            <a:endParaRPr lang="en-US" sz="2400" dirty="0"/>
          </a:p>
          <a:p>
            <a:pPr marL="457200" indent="-457200">
              <a:buAutoNum type="arabicPeriod"/>
            </a:pPr>
            <a:r>
              <a:rPr lang="en-US" sz="2400" dirty="0"/>
              <a:t>Know the MCO </a:t>
            </a:r>
          </a:p>
          <a:p>
            <a:pPr marL="457200" indent="-457200">
              <a:buAutoNum type="arabicPeriod"/>
            </a:pPr>
            <a:endParaRPr lang="en-US" sz="2400" dirty="0"/>
          </a:p>
          <a:p>
            <a:pPr marL="457200" indent="-457200">
              <a:buFont typeface="Times" pitchFamily="18" charset="0"/>
              <a:buAutoNum type="arabicPeriod"/>
            </a:pPr>
            <a:r>
              <a:rPr lang="en-US" sz="2400" dirty="0"/>
              <a:t>EDUCATE the MCO on who the HC is </a:t>
            </a:r>
          </a:p>
          <a:p>
            <a:pPr marL="457200" indent="-457200">
              <a:buAutoNum type="arabicPeriod"/>
            </a:pPr>
            <a:endParaRPr lang="en-US" sz="2400" dirty="0"/>
          </a:p>
          <a:p>
            <a:pPr marL="457200" indent="-457200">
              <a:buAutoNum type="arabicPeriod"/>
            </a:pPr>
            <a:r>
              <a:rPr lang="en-US" sz="2400" dirty="0"/>
              <a:t>Collect all items that are part of the contract</a:t>
            </a:r>
          </a:p>
          <a:p>
            <a:pPr marL="457200" indent="-457200">
              <a:buAutoNum type="arabicPeriod"/>
            </a:pPr>
            <a:endParaRPr lang="en-US" sz="2400" dirty="0"/>
          </a:p>
          <a:p>
            <a:pPr marL="457200" indent="-457200">
              <a:buAutoNum type="arabicPeriod"/>
            </a:pPr>
            <a:r>
              <a:rPr lang="en-US" sz="2400" dirty="0"/>
              <a:t>READ </a:t>
            </a:r>
            <a:r>
              <a:rPr lang="en-US" sz="2400" dirty="0" err="1"/>
              <a:t>READ</a:t>
            </a:r>
            <a:r>
              <a:rPr lang="en-US" sz="2400" dirty="0"/>
              <a:t> READ!!!</a:t>
            </a:r>
          </a:p>
          <a:p>
            <a:pPr marL="457200" indent="-457200">
              <a:buAutoNum type="arabicPeriod"/>
            </a:pPr>
            <a:endParaRPr lang="en-US" sz="2400" dirty="0"/>
          </a:p>
          <a:p>
            <a:pPr marL="457200" indent="-457200">
              <a:buAutoNum type="arabicPeriod"/>
            </a:pPr>
            <a:r>
              <a:rPr lang="en-US" sz="2400" dirty="0"/>
              <a:t>Do not ASSUME anything – </a:t>
            </a:r>
            <a:r>
              <a:rPr lang="en-US" sz="2400" b="1" dirty="0"/>
              <a:t>no</a:t>
            </a:r>
            <a:r>
              <a:rPr lang="en-US" sz="2400" dirty="0"/>
              <a:t> question is dumb</a:t>
            </a:r>
          </a:p>
          <a:p>
            <a:pPr marL="457200" indent="-457200">
              <a:buAutoNum type="arabicPeriod"/>
            </a:pPr>
            <a:endParaRPr lang="en-US" sz="2400" dirty="0"/>
          </a:p>
        </p:txBody>
      </p:sp>
    </p:spTree>
    <p:extLst>
      <p:ext uri="{BB962C8B-B14F-4D97-AF65-F5344CB8AC3E}">
        <p14:creationId xmlns:p14="http://schemas.microsoft.com/office/powerpoint/2010/main" val="268642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61036" y="1487152"/>
            <a:ext cx="10363200" cy="3962400"/>
          </a:xfrm>
        </p:spPr>
        <p:txBody>
          <a:bodyPr/>
          <a:lstStyle/>
          <a:p>
            <a:pPr marL="0" indent="0">
              <a:buNone/>
            </a:pPr>
            <a:r>
              <a:rPr lang="en-US" sz="2400" b="1" dirty="0"/>
              <a:t>Team Approach for internal contract review</a:t>
            </a:r>
          </a:p>
          <a:p>
            <a:pPr marL="0" indent="0">
              <a:buNone/>
            </a:pPr>
            <a:endParaRPr lang="en-US" sz="2400" dirty="0"/>
          </a:p>
          <a:p>
            <a:r>
              <a:rPr lang="en-US" sz="2400" dirty="0"/>
              <a:t>Which departments are impacted by this contract?</a:t>
            </a:r>
          </a:p>
          <a:p>
            <a:endParaRPr lang="en-US" sz="1000" dirty="0"/>
          </a:p>
          <a:p>
            <a:r>
              <a:rPr lang="en-US" sz="2400" dirty="0"/>
              <a:t>Meet consistently</a:t>
            </a:r>
          </a:p>
          <a:p>
            <a:endParaRPr lang="en-US" sz="1000" dirty="0"/>
          </a:p>
          <a:p>
            <a:r>
              <a:rPr lang="en-US" sz="2400" dirty="0"/>
              <a:t>Communication and feedback within the HC must be bi-directional</a:t>
            </a:r>
          </a:p>
          <a:p>
            <a:endParaRPr lang="en-US" sz="1000" dirty="0"/>
          </a:p>
          <a:p>
            <a:r>
              <a:rPr lang="en-US" sz="2400" dirty="0"/>
              <a:t>Constantly evaluate how this contract / relationship impacts the HC</a:t>
            </a:r>
          </a:p>
          <a:p>
            <a:endParaRPr lang="en-US" sz="1000" dirty="0"/>
          </a:p>
          <a:p>
            <a:r>
              <a:rPr lang="en-US" sz="2400" dirty="0"/>
              <a:t>Is your HC prepared to walk away? </a:t>
            </a:r>
          </a:p>
          <a:p>
            <a:pPr marL="0" indent="0">
              <a:buNone/>
            </a:pPr>
            <a:endParaRPr lang="en-US" sz="2400" dirty="0"/>
          </a:p>
          <a:p>
            <a:pPr marL="0" indent="0">
              <a:buNone/>
            </a:pPr>
            <a:endParaRPr lang="en-US" sz="2400" dirty="0"/>
          </a:p>
          <a:p>
            <a:pPr marL="626518" lvl="1" indent="0">
              <a:buNone/>
            </a:pPr>
            <a:endParaRPr lang="en-US" sz="2133" dirty="0"/>
          </a:p>
          <a:p>
            <a:pPr marL="457200" indent="-457200">
              <a:buAutoNum type="arabicPeriod"/>
            </a:pPr>
            <a:endParaRPr lang="en-US" sz="2400" dirty="0"/>
          </a:p>
        </p:txBody>
      </p:sp>
    </p:spTree>
    <p:extLst>
      <p:ext uri="{BB962C8B-B14F-4D97-AF65-F5344CB8AC3E}">
        <p14:creationId xmlns:p14="http://schemas.microsoft.com/office/powerpoint/2010/main" val="312400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666567" y="2295526"/>
            <a:ext cx="184731" cy="584775"/>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3200" dirty="0">
              <a:solidFill>
                <a:srgbClr val="000000"/>
              </a:solidFill>
              <a:latin typeface="Times" pitchFamily="18" charset="0"/>
            </a:endParaRPr>
          </a:p>
        </p:txBody>
      </p:sp>
      <p:sp>
        <p:nvSpPr>
          <p:cNvPr id="8195" name="Text Box 6"/>
          <p:cNvSpPr txBox="1">
            <a:spLocks noChangeArrowheads="1"/>
          </p:cNvSpPr>
          <p:nvPr/>
        </p:nvSpPr>
        <p:spPr bwMode="auto">
          <a:xfrm>
            <a:off x="192314" y="1473200"/>
            <a:ext cx="11684000" cy="495520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US" altLang="en-US" sz="2000" dirty="0">
              <a:solidFill>
                <a:srgbClr val="FFC000"/>
              </a:solidFill>
            </a:endParaRPr>
          </a:p>
          <a:p>
            <a:pPr algn="ctr" eaLnBrk="0" fontAlgn="base" hangingPunct="0">
              <a:spcBef>
                <a:spcPct val="0"/>
              </a:spcBef>
              <a:spcAft>
                <a:spcPct val="0"/>
              </a:spcAft>
            </a:pPr>
            <a:r>
              <a:rPr lang="en-US" altLang="en-US" sz="3600" dirty="0">
                <a:solidFill>
                  <a:srgbClr val="FFC000"/>
                </a:solidFill>
              </a:rPr>
              <a:t>Managed Care Contracting </a:t>
            </a:r>
          </a:p>
          <a:p>
            <a:pPr algn="ctr" eaLnBrk="0" fontAlgn="base" hangingPunct="0">
              <a:spcBef>
                <a:spcPct val="0"/>
              </a:spcBef>
              <a:spcAft>
                <a:spcPct val="0"/>
              </a:spcAft>
            </a:pPr>
            <a:r>
              <a:rPr lang="en-US" altLang="en-US" sz="3600" dirty="0">
                <a:solidFill>
                  <a:srgbClr val="FFC000"/>
                </a:solidFill>
              </a:rPr>
              <a:t>for Pennsylvania Health Centers</a:t>
            </a:r>
          </a:p>
          <a:p>
            <a:pPr algn="ctr" eaLnBrk="0" fontAlgn="base" hangingPunct="0">
              <a:spcBef>
                <a:spcPct val="0"/>
              </a:spcBef>
              <a:spcAft>
                <a:spcPct val="0"/>
              </a:spcAft>
            </a:pPr>
            <a:endParaRPr lang="en-US" altLang="en-US" sz="3200" dirty="0">
              <a:solidFill>
                <a:srgbClr val="FFFFFF"/>
              </a:solidFill>
              <a:ea typeface="ＭＳ Ｐゴシック" charset="-128"/>
              <a:cs typeface="Times New Roman" pitchFamily="18" charset="0"/>
            </a:endParaRPr>
          </a:p>
          <a:p>
            <a:pPr algn="ctr" eaLnBrk="0" fontAlgn="base" hangingPunct="0">
              <a:spcBef>
                <a:spcPct val="0"/>
              </a:spcBef>
              <a:spcAft>
                <a:spcPct val="0"/>
              </a:spcAft>
            </a:pPr>
            <a:r>
              <a:rPr lang="en-US" altLang="en-US" sz="3200" dirty="0">
                <a:solidFill>
                  <a:srgbClr val="FFFFFF"/>
                </a:solidFill>
                <a:ea typeface="ＭＳ Ｐゴシック" charset="-128"/>
                <a:cs typeface="Times New Roman" pitchFamily="18" charset="0"/>
              </a:rPr>
              <a:t>Jennifer Nolty</a:t>
            </a:r>
          </a:p>
          <a:p>
            <a:pPr algn="ctr" eaLnBrk="0" fontAlgn="base" hangingPunct="0">
              <a:spcBef>
                <a:spcPct val="0"/>
              </a:spcBef>
              <a:spcAft>
                <a:spcPct val="0"/>
              </a:spcAft>
            </a:pPr>
            <a:r>
              <a:rPr lang="en-US" altLang="en-US" sz="3200" dirty="0">
                <a:solidFill>
                  <a:srgbClr val="FFFFFF"/>
                </a:solidFill>
                <a:ea typeface="ＭＳ Ｐゴシック" charset="-128"/>
                <a:cs typeface="Times New Roman" pitchFamily="18" charset="0"/>
              </a:rPr>
              <a:t>Director, Innovative Primary Care</a:t>
            </a:r>
          </a:p>
          <a:p>
            <a:pPr algn="ctr" eaLnBrk="0" fontAlgn="base" hangingPunct="0">
              <a:spcBef>
                <a:spcPct val="0"/>
              </a:spcBef>
              <a:spcAft>
                <a:spcPct val="0"/>
              </a:spcAft>
            </a:pPr>
            <a:r>
              <a:rPr lang="en-US" altLang="en-US" sz="3200" dirty="0">
                <a:solidFill>
                  <a:srgbClr val="FFFFFF"/>
                </a:solidFill>
                <a:ea typeface="ＭＳ Ｐゴシック" charset="-128"/>
                <a:cs typeface="Times New Roman" pitchFamily="18" charset="0"/>
              </a:rPr>
              <a:t>PCA and HCCN Relations</a:t>
            </a:r>
          </a:p>
          <a:p>
            <a:pPr algn="ctr" eaLnBrk="0" fontAlgn="base" hangingPunct="0">
              <a:spcBef>
                <a:spcPct val="0"/>
              </a:spcBef>
              <a:spcAft>
                <a:spcPct val="0"/>
              </a:spcAft>
            </a:pPr>
            <a:r>
              <a:rPr lang="en-US" altLang="en-US" sz="3200" dirty="0">
                <a:solidFill>
                  <a:srgbClr val="FFFFFF"/>
                </a:solidFill>
                <a:ea typeface="ＭＳ Ｐゴシック" charset="-128"/>
                <a:cs typeface="Times New Roman" pitchFamily="18" charset="0"/>
              </a:rPr>
              <a:t>National Association of Community Health Centers</a:t>
            </a:r>
          </a:p>
          <a:p>
            <a:pPr algn="ctr" eaLnBrk="0" fontAlgn="base" hangingPunct="0">
              <a:spcBef>
                <a:spcPct val="0"/>
              </a:spcBef>
              <a:spcAft>
                <a:spcPct val="0"/>
              </a:spcAft>
            </a:pPr>
            <a:endParaRPr lang="en-US" altLang="en-US" sz="3200" dirty="0">
              <a:solidFill>
                <a:srgbClr val="FFC000"/>
              </a:solidFill>
              <a:ea typeface="ＭＳ Ｐゴシック" charset="-128"/>
              <a:cs typeface="Times New Roman" pitchFamily="18" charset="0"/>
            </a:endParaRPr>
          </a:p>
          <a:p>
            <a:pPr algn="ctr" eaLnBrk="0" fontAlgn="base" hangingPunct="0">
              <a:spcBef>
                <a:spcPct val="0"/>
              </a:spcBef>
              <a:spcAft>
                <a:spcPct val="0"/>
              </a:spcAft>
            </a:pPr>
            <a:r>
              <a:rPr lang="en-US" altLang="en-US" sz="3200" dirty="0">
                <a:solidFill>
                  <a:srgbClr val="FFC000"/>
                </a:solidFill>
                <a:ea typeface="ＭＳ Ｐゴシック" charset="-128"/>
                <a:cs typeface="Times New Roman" pitchFamily="18" charset="0"/>
              </a:rPr>
              <a:t>May 27, 2016</a:t>
            </a:r>
          </a:p>
        </p:txBody>
      </p:sp>
      <p:sp>
        <p:nvSpPr>
          <p:cNvPr id="8198" name="Text Box 6"/>
          <p:cNvSpPr txBox="1">
            <a:spLocks noChangeArrowheads="1"/>
          </p:cNvSpPr>
          <p:nvPr/>
        </p:nvSpPr>
        <p:spPr bwMode="auto">
          <a:xfrm>
            <a:off x="6246686" y="2667000"/>
            <a:ext cx="184730" cy="115922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endParaRPr lang="en-US" sz="3733" b="1" dirty="0">
              <a:solidFill>
                <a:srgbClr val="FFFFFF"/>
              </a:solidFill>
            </a:endParaRPr>
          </a:p>
          <a:p>
            <a:pPr algn="ctr" eaLnBrk="0" fontAlgn="base" hangingPunct="0">
              <a:spcBef>
                <a:spcPct val="0"/>
              </a:spcBef>
              <a:spcAft>
                <a:spcPct val="0"/>
              </a:spcAft>
            </a:pPr>
            <a:endParaRPr lang="en-US" sz="3200" b="1" dirty="0">
              <a:solidFill>
                <a:srgbClr val="FFFFFF"/>
              </a:solidFill>
            </a:endParaRPr>
          </a:p>
        </p:txBody>
      </p:sp>
    </p:spTree>
    <p:extLst>
      <p:ext uri="{BB962C8B-B14F-4D97-AF65-F5344CB8AC3E}">
        <p14:creationId xmlns:p14="http://schemas.microsoft.com/office/powerpoint/2010/main" val="4179342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17493" y="1280324"/>
            <a:ext cx="10363200" cy="3962400"/>
          </a:xfrm>
        </p:spPr>
        <p:txBody>
          <a:bodyPr/>
          <a:lstStyle/>
          <a:p>
            <a:pPr marL="0" indent="0">
              <a:buNone/>
            </a:pPr>
            <a:r>
              <a:rPr lang="en-US" sz="2000" b="1" dirty="0"/>
              <a:t>Get to Know (Investigate) the MCO (applies to both new and existing MCOs the HC contracts with)</a:t>
            </a:r>
          </a:p>
          <a:p>
            <a:pPr marL="0" indent="0">
              <a:buNone/>
            </a:pPr>
            <a:endParaRPr lang="en-US" sz="1000" dirty="0"/>
          </a:p>
          <a:p>
            <a:pPr marL="0" indent="0">
              <a:buNone/>
            </a:pPr>
            <a:r>
              <a:rPr lang="en-US" sz="1800" dirty="0"/>
              <a:t>	- internal </a:t>
            </a:r>
          </a:p>
          <a:p>
            <a:pPr marL="0" indent="0">
              <a:buNone/>
            </a:pPr>
            <a:r>
              <a:rPr lang="en-US" sz="1800" dirty="0"/>
              <a:t>		</a:t>
            </a:r>
            <a:r>
              <a:rPr lang="en-US" sz="1600" dirty="0"/>
              <a:t>- </a:t>
            </a:r>
            <a:r>
              <a:rPr lang="en-US" sz="1600" i="1" dirty="0"/>
              <a:t>how many MCO patients does the HC treat?  </a:t>
            </a:r>
          </a:p>
          <a:p>
            <a:pPr marL="0" indent="0">
              <a:buNone/>
            </a:pPr>
            <a:r>
              <a:rPr lang="en-US" sz="1600" i="1" dirty="0"/>
              <a:t>		- how does this compare to other payers? </a:t>
            </a:r>
          </a:p>
          <a:p>
            <a:pPr marL="0" indent="0">
              <a:buNone/>
            </a:pPr>
            <a:r>
              <a:rPr lang="en-US" sz="1600" i="1" dirty="0"/>
              <a:t>		- what is the relationship with the MCO?  </a:t>
            </a:r>
          </a:p>
          <a:p>
            <a:pPr marL="0" indent="0">
              <a:buNone/>
            </a:pPr>
            <a:r>
              <a:rPr lang="en-US" sz="1600" i="1" dirty="0"/>
              <a:t>		- do they share data on a regular basis?</a:t>
            </a:r>
          </a:p>
          <a:p>
            <a:pPr marL="0" indent="0">
              <a:buNone/>
            </a:pPr>
            <a:endParaRPr lang="en-US" sz="1000" dirty="0"/>
          </a:p>
          <a:p>
            <a:pPr marL="0" indent="0">
              <a:buNone/>
            </a:pPr>
            <a:r>
              <a:rPr lang="en-US" sz="1800" dirty="0"/>
              <a:t>	- external (make sure this is specific to the products your HC is will be contracted to treat)</a:t>
            </a:r>
          </a:p>
          <a:p>
            <a:pPr marL="0" indent="0">
              <a:buNone/>
            </a:pPr>
            <a:r>
              <a:rPr lang="en-US" sz="1800" dirty="0"/>
              <a:t>		- </a:t>
            </a:r>
            <a:r>
              <a:rPr lang="en-US" sz="1600" i="1" dirty="0"/>
              <a:t>how many patients do they have enrolled? </a:t>
            </a:r>
          </a:p>
          <a:p>
            <a:pPr marL="0" indent="0">
              <a:buNone/>
            </a:pPr>
            <a:r>
              <a:rPr lang="en-US" sz="1600" i="1" dirty="0"/>
              <a:t>		- is this # growing, dropping, steady over the years?</a:t>
            </a:r>
          </a:p>
          <a:p>
            <a:pPr marL="0" indent="0">
              <a:buNone/>
            </a:pPr>
            <a:r>
              <a:rPr lang="en-US" sz="1600" i="1" dirty="0"/>
              <a:t>		- how many patients do they anticipate enrolling?  </a:t>
            </a:r>
          </a:p>
          <a:p>
            <a:pPr marL="0" indent="0">
              <a:buNone/>
            </a:pPr>
            <a:r>
              <a:rPr lang="en-US" sz="1600" i="1" dirty="0"/>
              <a:t>		- how are they going to achieve that?</a:t>
            </a:r>
          </a:p>
          <a:p>
            <a:pPr marL="0" indent="0">
              <a:buNone/>
            </a:pPr>
            <a:r>
              <a:rPr lang="en-US" sz="1600" i="1" dirty="0"/>
              <a:t>		- what other providers and facilities are in their network?</a:t>
            </a:r>
          </a:p>
          <a:p>
            <a:pPr marL="0" indent="0">
              <a:buNone/>
            </a:pPr>
            <a:endParaRPr lang="en-US" sz="1800" i="1" dirty="0"/>
          </a:p>
          <a:p>
            <a:pPr marL="0" indent="0">
              <a:buNone/>
            </a:pPr>
            <a:r>
              <a:rPr lang="en-US" sz="1800" i="1" dirty="0"/>
              <a:t>* </a:t>
            </a:r>
            <a:r>
              <a:rPr lang="en-US" sz="2000" dirty="0"/>
              <a:t>Use MCO website – including member materials </a:t>
            </a:r>
          </a:p>
          <a:p>
            <a:pPr marL="0" indent="0">
              <a:buNone/>
            </a:pPr>
            <a:r>
              <a:rPr lang="en-US" sz="1800" dirty="0"/>
              <a:t>		</a:t>
            </a:r>
          </a:p>
          <a:p>
            <a:pPr marL="0" indent="0">
              <a:buNone/>
            </a:pPr>
            <a:endParaRPr lang="en-US" sz="2400" dirty="0"/>
          </a:p>
        </p:txBody>
      </p:sp>
    </p:spTree>
    <p:extLst>
      <p:ext uri="{BB962C8B-B14F-4D97-AF65-F5344CB8AC3E}">
        <p14:creationId xmlns:p14="http://schemas.microsoft.com/office/powerpoint/2010/main" val="395083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39265" y="1291209"/>
            <a:ext cx="10363200" cy="3962400"/>
          </a:xfrm>
        </p:spPr>
        <p:txBody>
          <a:bodyPr/>
          <a:lstStyle/>
          <a:p>
            <a:pPr marL="0" indent="0">
              <a:buNone/>
            </a:pPr>
            <a:r>
              <a:rPr lang="en-US" sz="2400" b="1" dirty="0"/>
              <a:t>EDUCATE the MCO on who the HC is – do this year round</a:t>
            </a:r>
          </a:p>
          <a:p>
            <a:r>
              <a:rPr lang="en-US" sz="2400" dirty="0">
                <a:solidFill>
                  <a:srgbClr val="000000"/>
                </a:solidFill>
              </a:rPr>
              <a:t>Highly regulated </a:t>
            </a:r>
          </a:p>
          <a:p>
            <a:pPr lvl="1"/>
            <a:r>
              <a:rPr lang="en-US" sz="1800" dirty="0">
                <a:solidFill>
                  <a:srgbClr val="000000"/>
                </a:solidFill>
              </a:rPr>
              <a:t>Annual reporting UDS data</a:t>
            </a:r>
          </a:p>
          <a:p>
            <a:pPr lvl="1"/>
            <a:r>
              <a:rPr lang="en-US" sz="1800" dirty="0">
                <a:solidFill>
                  <a:srgbClr val="000000"/>
                </a:solidFill>
              </a:rPr>
              <a:t>Board Oversight</a:t>
            </a:r>
          </a:p>
          <a:p>
            <a:pPr lvl="1"/>
            <a:r>
              <a:rPr lang="en-US" sz="1800" dirty="0">
                <a:solidFill>
                  <a:srgbClr val="000000"/>
                </a:solidFill>
              </a:rPr>
              <a:t>Enabling Services</a:t>
            </a:r>
          </a:p>
          <a:p>
            <a:pPr lvl="1"/>
            <a:endParaRPr lang="en-US" sz="1067" dirty="0">
              <a:solidFill>
                <a:srgbClr val="000000"/>
              </a:solidFill>
            </a:endParaRPr>
          </a:p>
          <a:p>
            <a:r>
              <a:rPr lang="en-US" sz="2400" dirty="0">
                <a:solidFill>
                  <a:srgbClr val="000000"/>
                </a:solidFill>
              </a:rPr>
              <a:t>Strong Community based relationships</a:t>
            </a:r>
          </a:p>
          <a:p>
            <a:pPr lvl="0"/>
            <a:endParaRPr lang="en-US" sz="1000" dirty="0">
              <a:solidFill>
                <a:srgbClr val="000000"/>
              </a:solidFill>
            </a:endParaRPr>
          </a:p>
          <a:p>
            <a:r>
              <a:rPr lang="en-US" sz="2400" dirty="0">
                <a:solidFill>
                  <a:srgbClr val="000000"/>
                </a:solidFill>
              </a:rPr>
              <a:t>Data on patients previously uninsured / SDOH</a:t>
            </a:r>
          </a:p>
          <a:p>
            <a:pPr marL="0" lvl="0" indent="0">
              <a:buNone/>
            </a:pPr>
            <a:endParaRPr lang="en-US" sz="1000" dirty="0">
              <a:solidFill>
                <a:srgbClr val="000000"/>
              </a:solidFill>
            </a:endParaRPr>
          </a:p>
          <a:p>
            <a:r>
              <a:rPr lang="en-US" sz="2400" dirty="0">
                <a:solidFill>
                  <a:srgbClr val="000000"/>
                </a:solidFill>
              </a:rPr>
              <a:t>PCMH - 68% of HCs are Level 1 or higher  </a:t>
            </a:r>
          </a:p>
          <a:p>
            <a:pPr lvl="1"/>
            <a:endParaRPr lang="en-US" sz="1000" dirty="0">
              <a:solidFill>
                <a:srgbClr val="000000"/>
              </a:solidFill>
            </a:endParaRPr>
          </a:p>
          <a:p>
            <a:r>
              <a:rPr lang="en-US" sz="2400" dirty="0">
                <a:solidFill>
                  <a:srgbClr val="000000"/>
                </a:solidFill>
              </a:rPr>
              <a:t>EHRs - 97% of all HCs </a:t>
            </a:r>
          </a:p>
        </p:txBody>
      </p:sp>
    </p:spTree>
    <p:extLst>
      <p:ext uri="{BB962C8B-B14F-4D97-AF65-F5344CB8AC3E}">
        <p14:creationId xmlns:p14="http://schemas.microsoft.com/office/powerpoint/2010/main" val="192936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73915" y="1465533"/>
            <a:ext cx="10363200" cy="3962400"/>
          </a:xfrm>
        </p:spPr>
        <p:txBody>
          <a:bodyPr/>
          <a:lstStyle/>
          <a:p>
            <a:pPr marL="0" indent="0">
              <a:buNone/>
            </a:pPr>
            <a:r>
              <a:rPr lang="en-US" sz="2400" b="1" dirty="0"/>
              <a:t>Collect all items that are part of the contract</a:t>
            </a:r>
          </a:p>
          <a:p>
            <a:pPr marL="0" indent="0">
              <a:buNone/>
            </a:pPr>
            <a:r>
              <a:rPr lang="en-US" sz="2400" dirty="0"/>
              <a:t>	</a:t>
            </a:r>
          </a:p>
          <a:p>
            <a:r>
              <a:rPr lang="en-US" sz="2400" dirty="0"/>
              <a:t>actual contract</a:t>
            </a:r>
          </a:p>
          <a:p>
            <a:endParaRPr lang="en-US" sz="1000" dirty="0"/>
          </a:p>
          <a:p>
            <a:r>
              <a:rPr lang="en-US" sz="2400" dirty="0"/>
              <a:t>provider manual</a:t>
            </a:r>
          </a:p>
          <a:p>
            <a:endParaRPr lang="en-US" sz="1000" dirty="0"/>
          </a:p>
          <a:p>
            <a:r>
              <a:rPr lang="en-US" sz="2400" dirty="0"/>
              <a:t>policies and procedures (outside of the first two items)</a:t>
            </a:r>
          </a:p>
          <a:p>
            <a:endParaRPr lang="en-US" sz="1000" dirty="0"/>
          </a:p>
          <a:p>
            <a:r>
              <a:rPr lang="en-US" sz="2400" dirty="0"/>
              <a:t>fee schedules</a:t>
            </a:r>
          </a:p>
          <a:p>
            <a:endParaRPr lang="en-US" sz="1000" dirty="0"/>
          </a:p>
          <a:p>
            <a:r>
              <a:rPr lang="en-US" sz="2400" dirty="0"/>
              <a:t>Pay for Performance (P4P) / Value Based programs</a:t>
            </a:r>
          </a:p>
          <a:p>
            <a:endParaRPr lang="en-US" sz="1000" dirty="0"/>
          </a:p>
          <a:p>
            <a:r>
              <a:rPr lang="en-US" sz="2400" dirty="0"/>
              <a:t>changes to any of the above communicated?  Will the HC have the ability to opt-in or opt-out?</a:t>
            </a:r>
          </a:p>
          <a:p>
            <a:endParaRPr lang="en-US" sz="2400" dirty="0"/>
          </a:p>
          <a:p>
            <a:endParaRPr lang="en-US" sz="2400" dirty="0"/>
          </a:p>
          <a:p>
            <a:pPr marL="0" indent="0">
              <a:buNone/>
            </a:pPr>
            <a:r>
              <a:rPr lang="en-US" sz="2000" dirty="0"/>
              <a:t>		 </a:t>
            </a:r>
          </a:p>
          <a:p>
            <a:pPr marL="0" indent="0">
              <a:buNone/>
            </a:pPr>
            <a:endParaRPr lang="en-US" sz="1800" dirty="0"/>
          </a:p>
          <a:p>
            <a:pPr marL="0" indent="0">
              <a:buNone/>
            </a:pPr>
            <a:endParaRPr lang="en-US" sz="2400" dirty="0"/>
          </a:p>
        </p:txBody>
      </p:sp>
    </p:spTree>
    <p:extLst>
      <p:ext uri="{BB962C8B-B14F-4D97-AF65-F5344CB8AC3E}">
        <p14:creationId xmlns:p14="http://schemas.microsoft.com/office/powerpoint/2010/main" val="322457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61036" y="1487152"/>
            <a:ext cx="10363200" cy="3962400"/>
          </a:xfrm>
        </p:spPr>
        <p:txBody>
          <a:bodyPr/>
          <a:lstStyle/>
          <a:p>
            <a:pPr marL="0" indent="0">
              <a:buNone/>
            </a:pPr>
            <a:r>
              <a:rPr lang="en-US" sz="2400" b="1" dirty="0"/>
              <a:t>READ </a:t>
            </a:r>
            <a:r>
              <a:rPr lang="en-US" sz="2400" b="1" dirty="0" err="1"/>
              <a:t>READ</a:t>
            </a:r>
            <a:r>
              <a:rPr lang="en-US" sz="2400" b="1" dirty="0"/>
              <a:t> READ!!!</a:t>
            </a:r>
          </a:p>
          <a:p>
            <a:pPr marL="0" indent="0">
              <a:buNone/>
            </a:pPr>
            <a:endParaRPr lang="en-US" sz="2400" dirty="0"/>
          </a:p>
          <a:p>
            <a:r>
              <a:rPr lang="en-US" sz="2400" dirty="0"/>
              <a:t>when was the last time you read your contracts?</a:t>
            </a:r>
          </a:p>
          <a:p>
            <a:endParaRPr lang="en-US" sz="1000" dirty="0"/>
          </a:p>
          <a:p>
            <a:r>
              <a:rPr lang="en-US" sz="2400" dirty="0"/>
              <a:t>the entire contract team needs to READ all items</a:t>
            </a:r>
          </a:p>
          <a:p>
            <a:endParaRPr lang="en-US" sz="1000" dirty="0"/>
          </a:p>
          <a:p>
            <a:r>
              <a:rPr lang="en-US" sz="2400" dirty="0"/>
              <a:t>make a list of attachments, exhibits, references, etc. and make sure you have all of them</a:t>
            </a:r>
          </a:p>
          <a:p>
            <a:endParaRPr lang="en-US" sz="1000" dirty="0"/>
          </a:p>
          <a:p>
            <a:r>
              <a:rPr lang="en-US" sz="2400" dirty="0"/>
              <a:t>make a list of questions </a:t>
            </a:r>
          </a:p>
          <a:p>
            <a:pPr marL="0" indent="0">
              <a:buNone/>
            </a:pPr>
            <a:endParaRPr lang="en-US" sz="2400" dirty="0"/>
          </a:p>
          <a:p>
            <a:pPr marL="0" indent="0">
              <a:buNone/>
            </a:pPr>
            <a:endParaRPr lang="en-US" sz="2400" dirty="0"/>
          </a:p>
          <a:p>
            <a:pPr marL="0" indent="0">
              <a:buNone/>
            </a:pPr>
            <a:endParaRPr lang="en-US" sz="2400" dirty="0"/>
          </a:p>
          <a:p>
            <a:pPr marL="457200" indent="-457200">
              <a:buAutoNum type="arabicPeriod"/>
            </a:pPr>
            <a:endParaRPr lang="en-US" sz="2400" dirty="0"/>
          </a:p>
        </p:txBody>
      </p:sp>
    </p:spTree>
    <p:extLst>
      <p:ext uri="{BB962C8B-B14F-4D97-AF65-F5344CB8AC3E}">
        <p14:creationId xmlns:p14="http://schemas.microsoft.com/office/powerpoint/2010/main" val="344319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396642" y="1242453"/>
            <a:ext cx="10363200" cy="3962400"/>
          </a:xfrm>
        </p:spPr>
        <p:txBody>
          <a:bodyPr/>
          <a:lstStyle/>
          <a:p>
            <a:pPr marL="0" indent="0">
              <a:buNone/>
            </a:pPr>
            <a:r>
              <a:rPr lang="en-US" sz="2400" b="1" dirty="0"/>
              <a:t>Do not ASSUME anything – no question is dumb</a:t>
            </a:r>
          </a:p>
          <a:p>
            <a:pPr marL="0" indent="0">
              <a:buNone/>
            </a:pPr>
            <a:r>
              <a:rPr lang="en-US" sz="2400" dirty="0"/>
              <a:t>Pay close attention to:</a:t>
            </a:r>
          </a:p>
          <a:p>
            <a:endParaRPr lang="en-US" sz="1000" b="1" dirty="0"/>
          </a:p>
          <a:p>
            <a:r>
              <a:rPr lang="en-US" sz="2000" b="1" dirty="0"/>
              <a:t>Term of the agreement</a:t>
            </a:r>
          </a:p>
          <a:p>
            <a:pPr lvl="1"/>
            <a:r>
              <a:rPr lang="en-US" sz="1800" dirty="0"/>
              <a:t># of years</a:t>
            </a:r>
          </a:p>
          <a:p>
            <a:pPr lvl="1"/>
            <a:r>
              <a:rPr lang="en-US" sz="1800" dirty="0"/>
              <a:t>evergreen provision (auto-renewal)</a:t>
            </a:r>
          </a:p>
          <a:p>
            <a:pPr lvl="1"/>
            <a:endParaRPr lang="en-US" sz="1000" b="1" dirty="0"/>
          </a:p>
          <a:p>
            <a:r>
              <a:rPr lang="en-US" sz="2000" b="1" dirty="0"/>
              <a:t>Effective dates</a:t>
            </a:r>
          </a:p>
          <a:p>
            <a:pPr lvl="1"/>
            <a:r>
              <a:rPr lang="en-US" sz="1800" dirty="0"/>
              <a:t>Agreement</a:t>
            </a:r>
          </a:p>
          <a:p>
            <a:pPr lvl="1"/>
            <a:r>
              <a:rPr lang="en-US" sz="1800" dirty="0"/>
              <a:t>Providers</a:t>
            </a:r>
          </a:p>
          <a:p>
            <a:pPr lvl="1"/>
            <a:r>
              <a:rPr lang="en-US" sz="1800" dirty="0"/>
              <a:t>Services</a:t>
            </a:r>
          </a:p>
          <a:p>
            <a:endParaRPr lang="en-US" sz="2000" b="1" dirty="0"/>
          </a:p>
          <a:p>
            <a:r>
              <a:rPr lang="en-US" sz="2000" b="1" dirty="0"/>
              <a:t>Products included</a:t>
            </a:r>
          </a:p>
          <a:p>
            <a:pPr lvl="1"/>
            <a:r>
              <a:rPr lang="en-US" sz="1800" dirty="0"/>
              <a:t>do all the terms apply to all products or to some?</a:t>
            </a:r>
          </a:p>
          <a:p>
            <a:pPr lvl="1"/>
            <a:r>
              <a:rPr lang="en-US" sz="1800" dirty="0"/>
              <a:t>all products clause</a:t>
            </a:r>
          </a:p>
          <a:p>
            <a:endParaRPr lang="en-US" sz="1000" dirty="0"/>
          </a:p>
          <a:p>
            <a:pPr lvl="1"/>
            <a:endParaRPr lang="en-US" sz="2133" dirty="0"/>
          </a:p>
          <a:p>
            <a:pPr marL="0" indent="0">
              <a:buNone/>
            </a:pPr>
            <a:r>
              <a:rPr lang="en-US" sz="2400" dirty="0"/>
              <a:t>	</a:t>
            </a:r>
          </a:p>
        </p:txBody>
      </p:sp>
    </p:spTree>
    <p:extLst>
      <p:ext uri="{BB962C8B-B14F-4D97-AF65-F5344CB8AC3E}">
        <p14:creationId xmlns:p14="http://schemas.microsoft.com/office/powerpoint/2010/main" val="266035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396642" y="1242453"/>
            <a:ext cx="10363200" cy="3962400"/>
          </a:xfrm>
        </p:spPr>
        <p:txBody>
          <a:bodyPr/>
          <a:lstStyle/>
          <a:p>
            <a:pPr marL="0" indent="0">
              <a:buNone/>
            </a:pPr>
            <a:r>
              <a:rPr lang="en-US" sz="2400" b="1" dirty="0"/>
              <a:t>Do not ASSUME anything – no question is dumb</a:t>
            </a:r>
          </a:p>
          <a:p>
            <a:pPr marL="0" indent="0">
              <a:buNone/>
            </a:pPr>
            <a:r>
              <a:rPr lang="en-US" sz="2400" dirty="0"/>
              <a:t>Pay close attention to:</a:t>
            </a:r>
          </a:p>
          <a:p>
            <a:endParaRPr lang="en-US" sz="1000" b="1" dirty="0"/>
          </a:p>
          <a:p>
            <a:r>
              <a:rPr lang="en-US" sz="2000" b="1" dirty="0"/>
              <a:t>Providers</a:t>
            </a:r>
          </a:p>
          <a:p>
            <a:pPr lvl="1"/>
            <a:r>
              <a:rPr lang="en-US" sz="1800" dirty="0"/>
              <a:t>credentialing (time frames) </a:t>
            </a:r>
          </a:p>
          <a:p>
            <a:pPr lvl="1"/>
            <a:r>
              <a:rPr lang="en-US" sz="1800" dirty="0"/>
              <a:t>what type of provider can be credentialed as a PCP</a:t>
            </a:r>
          </a:p>
          <a:p>
            <a:pPr lvl="1"/>
            <a:r>
              <a:rPr lang="en-US" sz="1800" dirty="0"/>
              <a:t>panel size (per provider or total to the site?) </a:t>
            </a:r>
          </a:p>
          <a:p>
            <a:endParaRPr lang="en-US" sz="2000" b="1" dirty="0"/>
          </a:p>
          <a:p>
            <a:r>
              <a:rPr lang="en-US" sz="2000" b="1" dirty="0"/>
              <a:t>Claims information</a:t>
            </a:r>
          </a:p>
          <a:p>
            <a:pPr lvl="1"/>
            <a:r>
              <a:rPr lang="en-US" sz="1800" dirty="0">
                <a:solidFill>
                  <a:srgbClr val="000000"/>
                </a:solidFill>
              </a:rPr>
              <a:t>can you bill (and get paid) for services performed before a provider’s effective date?</a:t>
            </a:r>
          </a:p>
          <a:p>
            <a:pPr lvl="1"/>
            <a:r>
              <a:rPr lang="en-US" sz="1800" dirty="0"/>
              <a:t>authorizations / referrals</a:t>
            </a:r>
          </a:p>
          <a:p>
            <a:pPr lvl="1"/>
            <a:r>
              <a:rPr lang="en-US" sz="1800" dirty="0"/>
              <a:t>timely filing </a:t>
            </a:r>
          </a:p>
          <a:p>
            <a:pPr lvl="1"/>
            <a:r>
              <a:rPr lang="en-US" sz="1800" dirty="0"/>
              <a:t>ID services are included and what can be reimbursed outside of PPS</a:t>
            </a:r>
          </a:p>
          <a:p>
            <a:pPr lvl="1"/>
            <a:r>
              <a:rPr lang="en-US" sz="1800" dirty="0"/>
              <a:t>apply to all products?  If not, what are the differences and why? </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440626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Preparation</a:t>
            </a:r>
          </a:p>
        </p:txBody>
      </p:sp>
      <p:sp>
        <p:nvSpPr>
          <p:cNvPr id="3" name="Content Placeholder 2"/>
          <p:cNvSpPr>
            <a:spLocks noGrp="1"/>
          </p:cNvSpPr>
          <p:nvPr>
            <p:ph idx="1"/>
          </p:nvPr>
        </p:nvSpPr>
        <p:spPr>
          <a:xfrm>
            <a:off x="1422400" y="1208244"/>
            <a:ext cx="10363200" cy="3962400"/>
          </a:xfrm>
        </p:spPr>
        <p:txBody>
          <a:bodyPr/>
          <a:lstStyle/>
          <a:p>
            <a:pPr marL="0" indent="0">
              <a:buNone/>
            </a:pPr>
            <a:r>
              <a:rPr lang="en-US" sz="2400" b="1" dirty="0"/>
              <a:t>Do not ASSUME anything – no question is dumb</a:t>
            </a:r>
          </a:p>
          <a:p>
            <a:pPr marL="0" indent="0">
              <a:buNone/>
            </a:pPr>
            <a:r>
              <a:rPr lang="en-US" sz="2400" dirty="0"/>
              <a:t>Pay close attention to:</a:t>
            </a:r>
          </a:p>
          <a:p>
            <a:endParaRPr lang="en-US" sz="1000" dirty="0"/>
          </a:p>
          <a:p>
            <a:r>
              <a:rPr lang="en-US" sz="2000" b="1" dirty="0"/>
              <a:t>P4P / Value Based language / contracts</a:t>
            </a:r>
          </a:p>
          <a:p>
            <a:pPr lvl="1"/>
            <a:r>
              <a:rPr lang="en-US" sz="1800" dirty="0"/>
              <a:t>is it a separate contract?</a:t>
            </a:r>
          </a:p>
          <a:p>
            <a:pPr lvl="1"/>
            <a:r>
              <a:rPr lang="en-US" sz="1800" dirty="0"/>
              <a:t>is it optional </a:t>
            </a:r>
          </a:p>
          <a:p>
            <a:pPr lvl="1"/>
            <a:r>
              <a:rPr lang="en-US" sz="1800" dirty="0"/>
              <a:t>is the payment outside of the per visit payment? </a:t>
            </a:r>
          </a:p>
          <a:p>
            <a:pPr lvl="1"/>
            <a:r>
              <a:rPr lang="en-US" sz="1800" dirty="0"/>
              <a:t>when are you eligible for this type of contract?</a:t>
            </a:r>
          </a:p>
          <a:p>
            <a:pPr lvl="1"/>
            <a:r>
              <a:rPr lang="en-US" sz="1800" dirty="0"/>
              <a:t>measures</a:t>
            </a:r>
          </a:p>
          <a:p>
            <a:pPr lvl="1"/>
            <a:r>
              <a:rPr lang="en-US" sz="1800" dirty="0"/>
              <a:t>definitions / timeframes used to calculate results</a:t>
            </a:r>
          </a:p>
          <a:p>
            <a:pPr lvl="1"/>
            <a:r>
              <a:rPr lang="en-US" sz="1800" dirty="0"/>
              <a:t>benchmarks</a:t>
            </a:r>
          </a:p>
          <a:p>
            <a:pPr lvl="1"/>
            <a:r>
              <a:rPr lang="en-US" sz="1800" dirty="0"/>
              <a:t>who are you compared to?</a:t>
            </a:r>
          </a:p>
          <a:p>
            <a:pPr lvl="1"/>
            <a:r>
              <a:rPr lang="en-US" sz="1800" dirty="0"/>
              <a:t>data / reports – where does information come from?</a:t>
            </a:r>
          </a:p>
          <a:p>
            <a:pPr lvl="1"/>
            <a:r>
              <a:rPr lang="en-US" sz="1800" dirty="0"/>
              <a:t>MCO support and resources</a:t>
            </a:r>
          </a:p>
          <a:p>
            <a:pPr lvl="1"/>
            <a:r>
              <a:rPr lang="en-US" sz="1800" dirty="0"/>
              <a:t>patients</a:t>
            </a:r>
          </a:p>
        </p:txBody>
      </p:sp>
    </p:spTree>
    <p:extLst>
      <p:ext uri="{BB962C8B-B14F-4D97-AF65-F5344CB8AC3E}">
        <p14:creationId xmlns:p14="http://schemas.microsoft.com/office/powerpoint/2010/main" val="424765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2600"/>
            <a:ext cx="9855200" cy="685800"/>
          </a:xfrm>
        </p:spPr>
        <p:txBody>
          <a:bodyPr/>
          <a:lstStyle/>
          <a:p>
            <a:pPr algn="ctr"/>
            <a:r>
              <a:rPr lang="en-US" altLang="en-US" sz="3733" b="1" kern="1200" dirty="0">
                <a:solidFill>
                  <a:srgbClr val="FFC000"/>
                </a:solidFill>
                <a:latin typeface="Century Gothic" panose="020B0502020202020204" pitchFamily="34" charset="0"/>
              </a:rPr>
              <a:t>Collaboration </a:t>
            </a:r>
            <a:r>
              <a:rPr lang="en-US" altLang="en-US" sz="3733" b="1" i="1" kern="1200" dirty="0">
                <a:solidFill>
                  <a:srgbClr val="FFC000"/>
                </a:solidFill>
                <a:latin typeface="Century Gothic" panose="020B0502020202020204" pitchFamily="34" charset="0"/>
              </a:rPr>
              <a:t>Is Key</a:t>
            </a:r>
            <a:endParaRPr lang="en-US" sz="3733" i="1" dirty="0"/>
          </a:p>
        </p:txBody>
      </p:sp>
      <p:sp>
        <p:nvSpPr>
          <p:cNvPr id="3" name="Content Placeholder 2"/>
          <p:cNvSpPr>
            <a:spLocks noGrp="1"/>
          </p:cNvSpPr>
          <p:nvPr>
            <p:ph idx="1"/>
          </p:nvPr>
        </p:nvSpPr>
        <p:spPr>
          <a:xfrm>
            <a:off x="1727200" y="1498600"/>
            <a:ext cx="9956800" cy="4978400"/>
          </a:xfrm>
        </p:spPr>
        <p:txBody>
          <a:bodyPr/>
          <a:lstStyle/>
          <a:p>
            <a:pPr>
              <a:buFontTx/>
              <a:buChar char="-"/>
            </a:pPr>
            <a:r>
              <a:rPr lang="en-US" sz="2400" dirty="0"/>
              <a:t>Clinicians share information across the continuum </a:t>
            </a:r>
          </a:p>
          <a:p>
            <a:pPr lvl="1">
              <a:buFontTx/>
              <a:buChar char="-"/>
            </a:pPr>
            <a:r>
              <a:rPr lang="en-US" sz="2133" dirty="0"/>
              <a:t>to coordinate care</a:t>
            </a:r>
          </a:p>
          <a:p>
            <a:pPr lvl="1">
              <a:buFontTx/>
              <a:buChar char="-"/>
            </a:pPr>
            <a:r>
              <a:rPr lang="en-US" sz="2133" dirty="0"/>
              <a:t>apply evidence-based medicine and </a:t>
            </a:r>
          </a:p>
          <a:p>
            <a:pPr lvl="1">
              <a:buFontTx/>
              <a:buChar char="-"/>
            </a:pPr>
            <a:r>
              <a:rPr lang="en-US" sz="2133" dirty="0"/>
              <a:t>manage patient populations</a:t>
            </a:r>
          </a:p>
          <a:p>
            <a:pPr>
              <a:buFontTx/>
              <a:buChar char="-"/>
            </a:pPr>
            <a:endParaRPr lang="en-US" sz="2400" dirty="0"/>
          </a:p>
          <a:p>
            <a:pPr>
              <a:buFontTx/>
              <a:buChar char="-"/>
            </a:pPr>
            <a:r>
              <a:rPr lang="en-US" sz="2400" dirty="0"/>
              <a:t>Providers and payers collaborate to align incentives with mutual goals </a:t>
            </a:r>
          </a:p>
          <a:p>
            <a:pPr marL="0" indent="0">
              <a:buNone/>
            </a:pPr>
            <a:endParaRPr lang="en-US" sz="2400" dirty="0"/>
          </a:p>
          <a:p>
            <a:pPr>
              <a:buFontTx/>
              <a:buChar char="-"/>
            </a:pPr>
            <a:r>
              <a:rPr lang="en-US" sz="2400" dirty="0"/>
              <a:t>Patients take a more active role collaborating with their care team</a:t>
            </a:r>
          </a:p>
          <a:p>
            <a:pPr marL="0" indent="0">
              <a:buNone/>
            </a:pPr>
            <a:endParaRPr lang="en-US" i="1" dirty="0"/>
          </a:p>
        </p:txBody>
      </p:sp>
    </p:spTree>
    <p:extLst>
      <p:ext uri="{BB962C8B-B14F-4D97-AF65-F5344CB8AC3E}">
        <p14:creationId xmlns:p14="http://schemas.microsoft.com/office/powerpoint/2010/main" val="1115080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659" y="279400"/>
            <a:ext cx="9855200" cy="685800"/>
          </a:xfrm>
        </p:spPr>
        <p:txBody>
          <a:bodyPr/>
          <a:lstStyle/>
          <a:p>
            <a:pPr lvl="0" algn="ctr"/>
            <a:br>
              <a:rPr lang="en-US" altLang="en-US" sz="3200" b="1" kern="1200" dirty="0">
                <a:solidFill>
                  <a:srgbClr val="FFC000"/>
                </a:solidFill>
                <a:latin typeface="Century Gothic" panose="020B0502020202020204" pitchFamily="34" charset="0"/>
                <a:ea typeface="+mn-ea"/>
                <a:cs typeface="+mn-cs"/>
              </a:rPr>
            </a:br>
            <a:r>
              <a:rPr lang="en-US" altLang="en-US" sz="3200" b="1" kern="1200" dirty="0">
                <a:solidFill>
                  <a:srgbClr val="FFC000"/>
                </a:solidFill>
                <a:latin typeface="Century Gothic" panose="020B0502020202020204" pitchFamily="34" charset="0"/>
                <a:ea typeface="+mn-ea"/>
                <a:cs typeface="+mn-cs"/>
              </a:rPr>
              <a:t>How does working together fit with each </a:t>
            </a:r>
            <a:br>
              <a:rPr lang="en-US" altLang="en-US" sz="3200" b="1" kern="1200" dirty="0">
                <a:solidFill>
                  <a:srgbClr val="FFC000"/>
                </a:solidFill>
                <a:latin typeface="Century Gothic" panose="020B0502020202020204" pitchFamily="34" charset="0"/>
                <a:ea typeface="+mn-ea"/>
                <a:cs typeface="+mn-cs"/>
              </a:rPr>
            </a:br>
            <a:r>
              <a:rPr lang="en-US" altLang="en-US" sz="3200" b="1" kern="1200" dirty="0">
                <a:solidFill>
                  <a:srgbClr val="FFC000"/>
                </a:solidFill>
                <a:latin typeface="Century Gothic" panose="020B0502020202020204" pitchFamily="34" charset="0"/>
                <a:ea typeface="+mn-ea"/>
                <a:cs typeface="+mn-cs"/>
              </a:rPr>
              <a:t>other’s strategy?</a:t>
            </a:r>
            <a:br>
              <a:rPr lang="en-US" altLang="en-US" sz="3200" b="1" kern="1200" dirty="0">
                <a:solidFill>
                  <a:srgbClr val="FFC000"/>
                </a:solidFill>
                <a:latin typeface="Century Gothic" panose="020B0502020202020204" pitchFamily="34" charset="0"/>
                <a:ea typeface="+mn-ea"/>
                <a:cs typeface="+mn-cs"/>
              </a:rPr>
            </a:br>
            <a:endParaRPr lang="en-US" dirty="0"/>
          </a:p>
        </p:txBody>
      </p:sp>
      <p:sp>
        <p:nvSpPr>
          <p:cNvPr id="3" name="Content Placeholder 2"/>
          <p:cNvSpPr>
            <a:spLocks noGrp="1"/>
          </p:cNvSpPr>
          <p:nvPr>
            <p:ph idx="1"/>
          </p:nvPr>
        </p:nvSpPr>
        <p:spPr>
          <a:xfrm>
            <a:off x="2107259" y="1295400"/>
            <a:ext cx="9652000" cy="3962400"/>
          </a:xfrm>
        </p:spPr>
        <p:txBody>
          <a:bodyPr/>
          <a:lstStyle/>
          <a:p>
            <a:r>
              <a:rPr lang="en-US" sz="2400" dirty="0"/>
              <a:t>Increase access to services and providers</a:t>
            </a:r>
          </a:p>
          <a:p>
            <a:pPr lvl="1"/>
            <a:r>
              <a:rPr lang="en-US" sz="2133" dirty="0"/>
              <a:t>services to complement (not duplicate) existing services</a:t>
            </a:r>
          </a:p>
          <a:p>
            <a:pPr lvl="1"/>
            <a:r>
              <a:rPr lang="en-US" sz="2133" dirty="0"/>
              <a:t>enabling services</a:t>
            </a:r>
          </a:p>
          <a:p>
            <a:pPr lvl="1"/>
            <a:r>
              <a:rPr lang="en-US" sz="2133" dirty="0"/>
              <a:t>contracts and messaging to patients from payers need to reflect this</a:t>
            </a:r>
          </a:p>
          <a:p>
            <a:endParaRPr lang="en-US" sz="1067" dirty="0"/>
          </a:p>
          <a:p>
            <a:r>
              <a:rPr lang="en-US" sz="2400" dirty="0"/>
              <a:t>Data / information to impact change – including Social Determinants of Health (SDOH) </a:t>
            </a:r>
          </a:p>
          <a:p>
            <a:endParaRPr lang="en-US" sz="1067" dirty="0"/>
          </a:p>
          <a:p>
            <a:r>
              <a:rPr lang="en-US" sz="2400" dirty="0"/>
              <a:t>Retain and grow patient base</a:t>
            </a:r>
          </a:p>
          <a:p>
            <a:endParaRPr lang="en-US" sz="1067" dirty="0"/>
          </a:p>
          <a:p>
            <a:r>
              <a:rPr lang="en-US" sz="2400" dirty="0"/>
              <a:t>Regulatory means maintaining relationships w/ hospitals, specialists, etc. in community</a:t>
            </a:r>
          </a:p>
          <a:p>
            <a:pPr lvl="1"/>
            <a:r>
              <a:rPr lang="en-US" sz="2133" dirty="0"/>
              <a:t>need to deepen and leverage these </a:t>
            </a:r>
          </a:p>
          <a:p>
            <a:pPr marL="0" indent="0">
              <a:buNone/>
            </a:pPr>
            <a:endParaRPr lang="en-US" dirty="0"/>
          </a:p>
        </p:txBody>
      </p:sp>
    </p:spTree>
    <p:extLst>
      <p:ext uri="{BB962C8B-B14F-4D97-AF65-F5344CB8AC3E}">
        <p14:creationId xmlns:p14="http://schemas.microsoft.com/office/powerpoint/2010/main" val="108878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6600" y="547452"/>
            <a:ext cx="9855200" cy="685800"/>
          </a:xfrm>
        </p:spPr>
        <p:txBody>
          <a:bodyPr/>
          <a:lstStyle/>
          <a:p>
            <a:pPr algn="ctr"/>
            <a:r>
              <a:rPr lang="en-US" altLang="en-US" sz="3200" b="1" kern="1200" dirty="0">
                <a:solidFill>
                  <a:srgbClr val="FFC000"/>
                </a:solidFill>
                <a:latin typeface="Century Gothic" panose="020B0502020202020204" pitchFamily="34" charset="0"/>
              </a:rPr>
              <a:t>How does working together fit with each </a:t>
            </a:r>
            <a:br>
              <a:rPr lang="en-US" altLang="en-US" sz="3200" b="1" kern="1200" dirty="0">
                <a:solidFill>
                  <a:srgbClr val="FFC000"/>
                </a:solidFill>
                <a:latin typeface="Century Gothic" panose="020B0502020202020204" pitchFamily="34" charset="0"/>
              </a:rPr>
            </a:br>
            <a:r>
              <a:rPr lang="en-US" altLang="en-US" sz="3200" b="1" kern="1200" dirty="0">
                <a:solidFill>
                  <a:srgbClr val="FFC000"/>
                </a:solidFill>
                <a:latin typeface="Century Gothic" panose="020B0502020202020204" pitchFamily="34" charset="0"/>
              </a:rPr>
              <a:t>other’s strategy?</a:t>
            </a:r>
            <a:br>
              <a:rPr lang="en-US" altLang="en-US" sz="3200" b="1" kern="1200" dirty="0">
                <a:solidFill>
                  <a:srgbClr val="FFC000"/>
                </a:solidFill>
                <a:latin typeface="Century Gothic" panose="020B0502020202020204" pitchFamily="34" charset="0"/>
              </a:rPr>
            </a:br>
            <a:endParaRPr lang="en-US" altLang="en-US" dirty="0"/>
          </a:p>
        </p:txBody>
      </p:sp>
      <p:pic>
        <p:nvPicPr>
          <p:cNvPr id="307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934201" y="2382839"/>
            <a:ext cx="3416300" cy="3416300"/>
          </a:xfrm>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28194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ight Arrow 5"/>
          <p:cNvSpPr>
            <a:spLocks noChangeArrowheads="1"/>
          </p:cNvSpPr>
          <p:nvPr/>
        </p:nvSpPr>
        <p:spPr bwMode="auto">
          <a:xfrm>
            <a:off x="5562601" y="3505201"/>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30726" name="TextBox 6"/>
          <p:cNvSpPr txBox="1">
            <a:spLocks noChangeArrowheads="1"/>
          </p:cNvSpPr>
          <p:nvPr/>
        </p:nvSpPr>
        <p:spPr bwMode="auto">
          <a:xfrm>
            <a:off x="1991779" y="1595439"/>
            <a:ext cx="7792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dirty="0">
                <a:solidFill>
                  <a:srgbClr val="000000"/>
                </a:solidFill>
              </a:rPr>
              <a:t>Health Center sees all pieces working together under one roof</a:t>
            </a:r>
          </a:p>
          <a:p>
            <a:pPr algn="ctr" eaLnBrk="0" fontAlgn="base" hangingPunct="0">
              <a:spcBef>
                <a:spcPct val="0"/>
              </a:spcBef>
              <a:spcAft>
                <a:spcPct val="0"/>
              </a:spcAft>
            </a:pPr>
            <a:r>
              <a:rPr lang="en-US" altLang="en-US" i="1" dirty="0">
                <a:solidFill>
                  <a:srgbClr val="000000"/>
                </a:solidFill>
              </a:rPr>
              <a:t>as one entity </a:t>
            </a:r>
            <a:r>
              <a:rPr lang="en-US" altLang="en-US" dirty="0">
                <a:solidFill>
                  <a:srgbClr val="000000"/>
                </a:solidFill>
              </a:rPr>
              <a:t>and needs to demonstrate this </a:t>
            </a:r>
          </a:p>
        </p:txBody>
      </p:sp>
      <p:sp>
        <p:nvSpPr>
          <p:cNvPr id="30727" name="TextBox 7"/>
          <p:cNvSpPr txBox="1">
            <a:spLocks noChangeArrowheads="1"/>
          </p:cNvSpPr>
          <p:nvPr/>
        </p:nvSpPr>
        <p:spPr bwMode="auto">
          <a:xfrm>
            <a:off x="7273926" y="5568952"/>
            <a:ext cx="2738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US" altLang="en-US">
                <a:solidFill>
                  <a:srgbClr val="000000"/>
                </a:solidFill>
              </a:rPr>
              <a:t>A sum of all its parts</a:t>
            </a:r>
          </a:p>
        </p:txBody>
      </p:sp>
    </p:spTree>
    <p:extLst>
      <p:ext uri="{BB962C8B-B14F-4D97-AF65-F5344CB8AC3E}">
        <p14:creationId xmlns:p14="http://schemas.microsoft.com/office/powerpoint/2010/main" val="246612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Agenda</a:t>
            </a:r>
          </a:p>
        </p:txBody>
      </p:sp>
      <p:sp>
        <p:nvSpPr>
          <p:cNvPr id="3" name="Content Placeholder 2"/>
          <p:cNvSpPr>
            <a:spLocks noGrp="1"/>
          </p:cNvSpPr>
          <p:nvPr>
            <p:ph idx="1"/>
          </p:nvPr>
        </p:nvSpPr>
        <p:spPr>
          <a:xfrm>
            <a:off x="1828800" y="1680335"/>
            <a:ext cx="10363200" cy="3962400"/>
          </a:xfrm>
        </p:spPr>
        <p:txBody>
          <a:bodyPr/>
          <a:lstStyle/>
          <a:p>
            <a:pPr marL="514350" indent="-514350">
              <a:buFont typeface="+mj-lt"/>
              <a:buAutoNum type="romanUcPeriod"/>
            </a:pPr>
            <a:r>
              <a:rPr lang="en-US" sz="2400" dirty="0"/>
              <a:t>How did we get here?</a:t>
            </a:r>
            <a:endParaRPr lang="en-US" sz="2400" i="1" dirty="0"/>
          </a:p>
          <a:p>
            <a:pPr marL="514350" indent="-514350">
              <a:buFont typeface="+mj-lt"/>
              <a:buAutoNum type="romanUcPeriod"/>
            </a:pPr>
            <a:endParaRPr lang="en-US" sz="2400" dirty="0"/>
          </a:p>
          <a:p>
            <a:pPr marL="514350" indent="-514350">
              <a:buFont typeface="+mj-lt"/>
              <a:buAutoNum type="romanUcPeriod"/>
            </a:pPr>
            <a:r>
              <a:rPr lang="en-US" sz="2400" dirty="0"/>
              <a:t>Understanding MCOs </a:t>
            </a:r>
          </a:p>
          <a:p>
            <a:pPr marL="514350" indent="-514350">
              <a:buFont typeface="+mj-lt"/>
              <a:buAutoNum type="romanUcPeriod"/>
            </a:pPr>
            <a:endParaRPr lang="en-US" sz="2400" dirty="0"/>
          </a:p>
          <a:p>
            <a:pPr marL="514350" indent="-514350">
              <a:buFont typeface="+mj-lt"/>
              <a:buAutoNum type="romanUcPeriod"/>
            </a:pPr>
            <a:r>
              <a:rPr lang="en-US" sz="2400" dirty="0"/>
              <a:t>Preparation</a:t>
            </a:r>
          </a:p>
          <a:p>
            <a:pPr marL="514350" indent="-514350">
              <a:buFont typeface="+mj-lt"/>
              <a:buAutoNum type="romanUcPeriod"/>
            </a:pPr>
            <a:endParaRPr lang="en-US" sz="2400" dirty="0"/>
          </a:p>
          <a:p>
            <a:pPr marL="514350" indent="-514350">
              <a:buFont typeface="+mj-lt"/>
              <a:buAutoNum type="romanUcPeriod"/>
            </a:pPr>
            <a:r>
              <a:rPr lang="en-US" sz="2400" dirty="0"/>
              <a:t>Demonstrating Value</a:t>
            </a:r>
          </a:p>
          <a:p>
            <a:pPr marL="514350" indent="-514350">
              <a:buFont typeface="+mj-lt"/>
              <a:buAutoNum type="romanUcPeriod"/>
            </a:pPr>
            <a:endParaRPr lang="en-US" sz="2400" dirty="0"/>
          </a:p>
          <a:p>
            <a:pPr marL="514350" indent="-514350">
              <a:buFont typeface="+mj-lt"/>
              <a:buAutoNum type="romanUcPeriod"/>
            </a:pPr>
            <a:r>
              <a:rPr lang="en-US" sz="2400" dirty="0"/>
              <a:t>Discussion - Q &amp; A</a:t>
            </a:r>
          </a:p>
        </p:txBody>
      </p:sp>
    </p:spTree>
    <p:extLst>
      <p:ext uri="{BB962C8B-B14F-4D97-AF65-F5344CB8AC3E}">
        <p14:creationId xmlns:p14="http://schemas.microsoft.com/office/powerpoint/2010/main" val="300182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altLang="en-US" sz="3200" b="1" kern="1200" dirty="0">
                <a:solidFill>
                  <a:srgbClr val="FFC000"/>
                </a:solidFill>
                <a:latin typeface="Century Gothic" panose="020B0502020202020204" pitchFamily="34" charset="0"/>
              </a:rPr>
              <a:t>Critical Issues HCs must address</a:t>
            </a:r>
            <a:br>
              <a:rPr lang="en-US" altLang="en-US" sz="3200" b="1" kern="1200" dirty="0">
                <a:solidFill>
                  <a:srgbClr val="FFC000"/>
                </a:solidFill>
                <a:latin typeface="Century Gothic" panose="020B0502020202020204" pitchFamily="34" charset="0"/>
              </a:rPr>
            </a:br>
            <a:r>
              <a:rPr lang="en-US" altLang="en-US" sz="3200" b="1" kern="1200" dirty="0">
                <a:solidFill>
                  <a:srgbClr val="FFC000"/>
                </a:solidFill>
                <a:latin typeface="Century Gothic" panose="020B0502020202020204" pitchFamily="34" charset="0"/>
              </a:rPr>
              <a:t>for value based success</a:t>
            </a:r>
          </a:p>
        </p:txBody>
      </p:sp>
      <p:sp>
        <p:nvSpPr>
          <p:cNvPr id="3" name="Content Placeholder 2"/>
          <p:cNvSpPr>
            <a:spLocks noGrp="1"/>
          </p:cNvSpPr>
          <p:nvPr>
            <p:ph idx="1"/>
          </p:nvPr>
        </p:nvSpPr>
        <p:spPr>
          <a:xfrm>
            <a:off x="1422400" y="1397000"/>
            <a:ext cx="10363200" cy="3962400"/>
          </a:xfrm>
        </p:spPr>
        <p:txBody>
          <a:bodyPr/>
          <a:lstStyle/>
          <a:p>
            <a:r>
              <a:rPr lang="en-US" dirty="0"/>
              <a:t>Control our historic patient base – understand attribution</a:t>
            </a:r>
          </a:p>
          <a:p>
            <a:pPr lvl="1"/>
            <a:r>
              <a:rPr lang="en-US" sz="2000" dirty="0"/>
              <a:t>Patient still needs to have one visit with a MD or DO annually to count toward attribution</a:t>
            </a:r>
          </a:p>
          <a:p>
            <a:endParaRPr lang="en-US" dirty="0"/>
          </a:p>
          <a:p>
            <a:r>
              <a:rPr lang="en-US" dirty="0"/>
              <a:t>Practice population health – being a PCMH and attaining MU is not enough</a:t>
            </a:r>
          </a:p>
          <a:p>
            <a:pPr lvl="1"/>
            <a:r>
              <a:rPr lang="en-US" sz="2000" dirty="0"/>
              <a:t>Defining the HC population – MCO, Medicaid, Medicare, HRSA</a:t>
            </a:r>
          </a:p>
          <a:p>
            <a:pPr lvl="1"/>
            <a:r>
              <a:rPr lang="en-US" sz="2000" dirty="0"/>
              <a:t>Need to put into practice PCMH / MU principles to ALL populations of patients – regardless of payer – beyond the four walls</a:t>
            </a:r>
          </a:p>
          <a:p>
            <a:pPr lvl="1"/>
            <a:endParaRPr lang="en-US" sz="2133" dirty="0"/>
          </a:p>
          <a:p>
            <a:r>
              <a:rPr lang="en-US" sz="2333" dirty="0"/>
              <a:t>Become the Provider of Choice </a:t>
            </a:r>
          </a:p>
          <a:p>
            <a:pPr marL="0" indent="0">
              <a:buNone/>
            </a:pPr>
            <a:endParaRPr lang="en-US" dirty="0"/>
          </a:p>
        </p:txBody>
      </p:sp>
    </p:spTree>
    <p:extLst>
      <p:ext uri="{BB962C8B-B14F-4D97-AF65-F5344CB8AC3E}">
        <p14:creationId xmlns:p14="http://schemas.microsoft.com/office/powerpoint/2010/main" val="112818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329520"/>
            <a:ext cx="9855200" cy="685800"/>
          </a:xfrm>
        </p:spPr>
        <p:txBody>
          <a:bodyPr/>
          <a:lstStyle/>
          <a:p>
            <a:pPr algn="ctr"/>
            <a:r>
              <a:rPr lang="en-US" altLang="en-US" sz="3200" b="1" kern="1200" dirty="0">
                <a:solidFill>
                  <a:srgbClr val="FFC000"/>
                </a:solidFill>
                <a:latin typeface="Century Gothic" panose="020B0502020202020204" pitchFamily="34" charset="0"/>
              </a:rPr>
              <a:t>Critical Issues HCs must address</a:t>
            </a:r>
            <a:br>
              <a:rPr lang="en-US" altLang="en-US" sz="3200" b="1" kern="1200" dirty="0">
                <a:solidFill>
                  <a:srgbClr val="FFC000"/>
                </a:solidFill>
                <a:latin typeface="Century Gothic" panose="020B0502020202020204" pitchFamily="34" charset="0"/>
              </a:rPr>
            </a:br>
            <a:r>
              <a:rPr lang="en-US" altLang="en-US" sz="3200" b="1" kern="1200" dirty="0">
                <a:solidFill>
                  <a:srgbClr val="FFC000"/>
                </a:solidFill>
                <a:latin typeface="Century Gothic" panose="020B0502020202020204" pitchFamily="34" charset="0"/>
              </a:rPr>
              <a:t>for value based success</a:t>
            </a:r>
            <a:endParaRPr lang="en-US" sz="3200" b="1" dirty="0">
              <a:solidFill>
                <a:srgbClr val="FFC000"/>
              </a:solidFill>
              <a:latin typeface="Century Gothic" panose="020B0502020202020204" pitchFamily="34" charset="0"/>
            </a:endParaRPr>
          </a:p>
        </p:txBody>
      </p:sp>
      <p:sp>
        <p:nvSpPr>
          <p:cNvPr id="3" name="Content Placeholder 2"/>
          <p:cNvSpPr>
            <a:spLocks noGrp="1"/>
          </p:cNvSpPr>
          <p:nvPr>
            <p:ph idx="1"/>
          </p:nvPr>
        </p:nvSpPr>
        <p:spPr>
          <a:xfrm>
            <a:off x="1219201" y="1282699"/>
            <a:ext cx="10769600" cy="5248499"/>
          </a:xfrm>
        </p:spPr>
        <p:txBody>
          <a:bodyPr/>
          <a:lstStyle/>
          <a:p>
            <a:pPr marL="0" indent="0">
              <a:buNone/>
            </a:pPr>
            <a:endParaRPr lang="en-US" sz="800" b="1" dirty="0"/>
          </a:p>
          <a:p>
            <a:pPr marL="393698" indent="-342900"/>
            <a:r>
              <a:rPr lang="en-US" sz="2000" dirty="0"/>
              <a:t>Know your place in the network / health care community</a:t>
            </a:r>
          </a:p>
          <a:p>
            <a:pPr marL="222248" indent="-171450"/>
            <a:endParaRPr lang="en-US" sz="2000" dirty="0"/>
          </a:p>
          <a:p>
            <a:pPr marL="393698" indent="-342900"/>
            <a:r>
              <a:rPr lang="en-US" sz="2000" dirty="0"/>
              <a:t>Key Referral Sources / where do you want your patients to receive care?</a:t>
            </a:r>
          </a:p>
          <a:p>
            <a:pPr marL="222248" indent="-171450"/>
            <a:endParaRPr lang="en-US" sz="2000" dirty="0"/>
          </a:p>
          <a:p>
            <a:pPr marL="393698" indent="-342900"/>
            <a:r>
              <a:rPr lang="en-US" sz="2000" dirty="0"/>
              <a:t>Know your Costs – negotiating payment / ask for them to ‘model’ reimbursement / P4P / VBP</a:t>
            </a:r>
          </a:p>
          <a:p>
            <a:pPr marL="222248" indent="-171450"/>
            <a:endParaRPr lang="en-US" sz="2000" dirty="0"/>
          </a:p>
          <a:p>
            <a:pPr marL="393698" indent="-342900"/>
            <a:r>
              <a:rPr lang="en-US" sz="2000" dirty="0"/>
              <a:t>Contract Terms that Could Negatively Impact Your HC</a:t>
            </a:r>
          </a:p>
          <a:p>
            <a:pPr marL="876287" lvl="1" indent="-342900"/>
            <a:r>
              <a:rPr lang="en-US" sz="1800" dirty="0"/>
              <a:t>Financial</a:t>
            </a:r>
          </a:p>
          <a:p>
            <a:pPr marL="876287" lvl="1" indent="-342900"/>
            <a:r>
              <a:rPr lang="en-US" sz="1800" dirty="0"/>
              <a:t>Clinical</a:t>
            </a:r>
          </a:p>
          <a:p>
            <a:pPr marL="876287" lvl="1" indent="-342900"/>
            <a:r>
              <a:rPr lang="en-US" sz="1800" dirty="0"/>
              <a:t>Operational</a:t>
            </a:r>
          </a:p>
          <a:p>
            <a:pPr marL="222248" indent="-171450"/>
            <a:endParaRPr lang="en-US" sz="1800" dirty="0"/>
          </a:p>
          <a:p>
            <a:pPr marL="393698" indent="-342900"/>
            <a:r>
              <a:rPr lang="en-US" sz="2000" dirty="0"/>
              <a:t>Know when to walk away / keep the lines of communication OPEN – don’t shut the door</a:t>
            </a:r>
          </a:p>
        </p:txBody>
      </p:sp>
    </p:spTree>
    <p:extLst>
      <p:ext uri="{BB962C8B-B14F-4D97-AF65-F5344CB8AC3E}">
        <p14:creationId xmlns:p14="http://schemas.microsoft.com/office/powerpoint/2010/main" val="263701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9110" y="271104"/>
            <a:ext cx="9855200" cy="685800"/>
          </a:xfrm>
        </p:spPr>
        <p:txBody>
          <a:bodyPr/>
          <a:lstStyle/>
          <a:p>
            <a:pPr algn="ctr"/>
            <a:r>
              <a:rPr lang="en-US" altLang="en-US" sz="3200" b="1" kern="1200" dirty="0">
                <a:solidFill>
                  <a:srgbClr val="FFC000"/>
                </a:solidFill>
                <a:latin typeface="Century Gothic" panose="020B0502020202020204" pitchFamily="34" charset="0"/>
              </a:rPr>
              <a:t>Critical Issues HCs must address</a:t>
            </a:r>
            <a:br>
              <a:rPr lang="en-US" altLang="en-US" sz="3200" b="1" kern="1200" dirty="0">
                <a:solidFill>
                  <a:srgbClr val="FFC000"/>
                </a:solidFill>
                <a:latin typeface="Century Gothic" panose="020B0502020202020204" pitchFamily="34" charset="0"/>
              </a:rPr>
            </a:br>
            <a:r>
              <a:rPr lang="en-US" altLang="en-US" sz="3200" b="1" kern="1200" dirty="0">
                <a:solidFill>
                  <a:srgbClr val="FFC000"/>
                </a:solidFill>
                <a:latin typeface="Century Gothic" panose="020B0502020202020204" pitchFamily="34" charset="0"/>
              </a:rPr>
              <a:t>for value based success</a:t>
            </a:r>
            <a:endParaRPr lang="en-US" dirty="0"/>
          </a:p>
        </p:txBody>
      </p:sp>
      <p:sp>
        <p:nvSpPr>
          <p:cNvPr id="4" name="Content Placeholder 3"/>
          <p:cNvSpPr>
            <a:spLocks noGrp="1"/>
          </p:cNvSpPr>
          <p:nvPr>
            <p:ph idx="1"/>
          </p:nvPr>
        </p:nvSpPr>
        <p:spPr>
          <a:xfrm>
            <a:off x="993820" y="1370012"/>
            <a:ext cx="11045780" cy="4470400"/>
          </a:xfrm>
        </p:spPr>
        <p:txBody>
          <a:bodyPr/>
          <a:lstStyle/>
          <a:p>
            <a:pPr marL="0" indent="0" algn="ctr">
              <a:buNone/>
            </a:pPr>
            <a:r>
              <a:rPr lang="en-US" b="1" dirty="0"/>
              <a:t>Demonstrate the value of having the HC in the network / Cost of not having them in the network</a:t>
            </a:r>
          </a:p>
          <a:p>
            <a:pPr marL="0" indent="0">
              <a:buNone/>
            </a:pPr>
            <a:endParaRPr lang="en-US" sz="1333" dirty="0"/>
          </a:p>
          <a:p>
            <a:r>
              <a:rPr lang="en-US" sz="2600" dirty="0"/>
              <a:t> </a:t>
            </a:r>
            <a:r>
              <a:rPr lang="en-US" sz="2000" dirty="0"/>
              <a:t>using data to show what the payer’s money is paying for that they are not getting from another PCP  </a:t>
            </a:r>
          </a:p>
          <a:p>
            <a:pPr lvl="1"/>
            <a:r>
              <a:rPr lang="en-US" sz="2000" dirty="0"/>
              <a:t>F2F, Lab, </a:t>
            </a:r>
            <a:r>
              <a:rPr lang="en-US" sz="2000" dirty="0" err="1"/>
              <a:t>Xray</a:t>
            </a:r>
            <a:r>
              <a:rPr lang="en-US" sz="2000" dirty="0"/>
              <a:t>, Enabling services, specialists, access to BH, dental, vision, (if covered by MCO/CMS/ACO) </a:t>
            </a:r>
            <a:r>
              <a:rPr lang="en-US" sz="2000" dirty="0" err="1"/>
              <a:t>etc</a:t>
            </a:r>
            <a:endParaRPr lang="en-US" sz="2000" dirty="0"/>
          </a:p>
          <a:p>
            <a:pPr lvl="1"/>
            <a:r>
              <a:rPr lang="en-US" sz="2000" dirty="0"/>
              <a:t>One stop shop / attractive to commercial payers</a:t>
            </a:r>
          </a:p>
          <a:p>
            <a:pPr lvl="1"/>
            <a:r>
              <a:rPr lang="en-US" sz="2000" dirty="0"/>
              <a:t>SDOH</a:t>
            </a:r>
          </a:p>
          <a:p>
            <a:pPr marL="533387" lvl="1" indent="0">
              <a:buNone/>
            </a:pPr>
            <a:r>
              <a:rPr lang="en-US" sz="2000" dirty="0"/>
              <a:t> </a:t>
            </a:r>
          </a:p>
          <a:p>
            <a:r>
              <a:rPr lang="en-US" sz="2000" dirty="0"/>
              <a:t> patient engagement and outcomes</a:t>
            </a:r>
          </a:p>
          <a:p>
            <a:pPr marL="50798" indent="0">
              <a:buNone/>
            </a:pPr>
            <a:r>
              <a:rPr lang="en-US" sz="2000" dirty="0"/>
              <a:t> </a:t>
            </a:r>
          </a:p>
          <a:p>
            <a:r>
              <a:rPr lang="en-US" sz="2000" dirty="0"/>
              <a:t> pati</a:t>
            </a:r>
            <a:r>
              <a:rPr lang="en-US" dirty="0"/>
              <a:t>ent</a:t>
            </a:r>
            <a:r>
              <a:rPr lang="en-US" sz="2000" dirty="0"/>
              <a:t> education (aka Outreach &amp; Enrollment) </a:t>
            </a:r>
          </a:p>
          <a:p>
            <a:pPr marL="520687" lvl="1" indent="0">
              <a:buNone/>
            </a:pPr>
            <a:endParaRPr lang="en-US" sz="2400" dirty="0"/>
          </a:p>
          <a:p>
            <a:endParaRPr lang="en-US" dirty="0"/>
          </a:p>
        </p:txBody>
      </p:sp>
    </p:spTree>
    <p:extLst>
      <p:ext uri="{BB962C8B-B14F-4D97-AF65-F5344CB8AC3E}">
        <p14:creationId xmlns:p14="http://schemas.microsoft.com/office/powerpoint/2010/main" val="308745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92" y="322619"/>
            <a:ext cx="9855200" cy="685800"/>
          </a:xfrm>
        </p:spPr>
        <p:txBody>
          <a:bodyPr/>
          <a:lstStyle/>
          <a:p>
            <a:pPr algn="ctr"/>
            <a:r>
              <a:rPr lang="en-US" altLang="en-US" sz="3200" b="1" kern="1200" dirty="0">
                <a:solidFill>
                  <a:srgbClr val="FFC000"/>
                </a:solidFill>
                <a:latin typeface="Century Gothic" panose="020B0502020202020204" pitchFamily="34" charset="0"/>
              </a:rPr>
              <a:t>Critical Issues HCs must address</a:t>
            </a:r>
            <a:br>
              <a:rPr lang="en-US" altLang="en-US" sz="3200" b="1" kern="1200" dirty="0">
                <a:solidFill>
                  <a:srgbClr val="FFC000"/>
                </a:solidFill>
                <a:latin typeface="Century Gothic" panose="020B0502020202020204" pitchFamily="34" charset="0"/>
              </a:rPr>
            </a:br>
            <a:r>
              <a:rPr lang="en-US" altLang="en-US" sz="3200" b="1" kern="1200" dirty="0">
                <a:solidFill>
                  <a:srgbClr val="FFC000"/>
                </a:solidFill>
                <a:latin typeface="Century Gothic" panose="020B0502020202020204" pitchFamily="34" charset="0"/>
              </a:rPr>
              <a:t>for value based success</a:t>
            </a:r>
            <a:endParaRPr lang="en-US" sz="3200" b="1" dirty="0">
              <a:solidFill>
                <a:srgbClr val="FFC000"/>
              </a:solidFill>
              <a:latin typeface="Century Gothic" panose="020B0502020202020204" pitchFamily="34" charset="0"/>
            </a:endParaRPr>
          </a:p>
        </p:txBody>
      </p:sp>
      <p:sp>
        <p:nvSpPr>
          <p:cNvPr id="3" name="Content Placeholder 2"/>
          <p:cNvSpPr>
            <a:spLocks noGrp="1"/>
          </p:cNvSpPr>
          <p:nvPr>
            <p:ph idx="1"/>
          </p:nvPr>
        </p:nvSpPr>
        <p:spPr>
          <a:xfrm>
            <a:off x="1468192" y="1556198"/>
            <a:ext cx="10225825" cy="4226416"/>
          </a:xfrm>
        </p:spPr>
        <p:txBody>
          <a:bodyPr/>
          <a:lstStyle/>
          <a:p>
            <a:pPr marL="0" indent="0" algn="ctr">
              <a:buNone/>
            </a:pPr>
            <a:r>
              <a:rPr lang="en-US" b="1" dirty="0"/>
              <a:t>Educate and Use the Tools Specific to Health Centers to demonstrate VALUE</a:t>
            </a:r>
          </a:p>
          <a:p>
            <a:endParaRPr lang="en-US" dirty="0"/>
          </a:p>
          <a:p>
            <a:r>
              <a:rPr lang="en-US" dirty="0"/>
              <a:t>Annual reporting UDS data </a:t>
            </a:r>
          </a:p>
          <a:p>
            <a:r>
              <a:rPr lang="en-US" dirty="0"/>
              <a:t>Board Oversight</a:t>
            </a:r>
          </a:p>
          <a:p>
            <a:r>
              <a:rPr lang="en-US" dirty="0"/>
              <a:t>Strong Community based relationships / MOUs</a:t>
            </a:r>
          </a:p>
          <a:p>
            <a:r>
              <a:rPr lang="en-US" dirty="0"/>
              <a:t>Data on patients previously uninsured</a:t>
            </a:r>
          </a:p>
          <a:p>
            <a:r>
              <a:rPr lang="en-US" dirty="0"/>
              <a:t>Enabling Services / Social Determinants of Health data capture</a:t>
            </a:r>
          </a:p>
          <a:p>
            <a:r>
              <a:rPr lang="en-US" dirty="0"/>
              <a:t>Patient retention rates – especially as we expand PCMH to Population Health </a:t>
            </a:r>
          </a:p>
          <a:p>
            <a:r>
              <a:rPr lang="en-US" dirty="0"/>
              <a:t>PCA / HCCN</a:t>
            </a:r>
          </a:p>
        </p:txBody>
      </p:sp>
    </p:spTree>
    <p:extLst>
      <p:ext uri="{BB962C8B-B14F-4D97-AF65-F5344CB8AC3E}">
        <p14:creationId xmlns:p14="http://schemas.microsoft.com/office/powerpoint/2010/main" val="2864412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416" y="469721"/>
            <a:ext cx="9855200" cy="685800"/>
          </a:xfrm>
        </p:spPr>
        <p:txBody>
          <a:bodyPr/>
          <a:lstStyle/>
          <a:p>
            <a:pPr algn="ctr"/>
            <a:r>
              <a:rPr lang="en-US" sz="3600" b="1" dirty="0">
                <a:solidFill>
                  <a:srgbClr val="FFC000"/>
                </a:solidFill>
                <a:latin typeface="Century Gothic" panose="020B0502020202020204" pitchFamily="34" charset="0"/>
              </a:rPr>
              <a:t>In Summary</a:t>
            </a:r>
          </a:p>
        </p:txBody>
      </p:sp>
      <p:sp>
        <p:nvSpPr>
          <p:cNvPr id="3" name="Content Placeholder 2"/>
          <p:cNvSpPr>
            <a:spLocks noGrp="1"/>
          </p:cNvSpPr>
          <p:nvPr>
            <p:ph idx="1"/>
          </p:nvPr>
        </p:nvSpPr>
        <p:spPr>
          <a:xfrm>
            <a:off x="1182709" y="1523978"/>
            <a:ext cx="10354614" cy="3962400"/>
          </a:xfrm>
        </p:spPr>
        <p:txBody>
          <a:bodyPr/>
          <a:lstStyle/>
          <a:p>
            <a:r>
              <a:rPr lang="en-US" dirty="0"/>
              <a:t>EDUCATE / meet regularly with MCOs / ACOs / CCOs</a:t>
            </a:r>
          </a:p>
          <a:p>
            <a:pPr marL="0" indent="0">
              <a:buNone/>
            </a:pPr>
            <a:endParaRPr lang="en-US" sz="1200" dirty="0"/>
          </a:p>
          <a:p>
            <a:r>
              <a:rPr lang="en-US" dirty="0"/>
              <a:t>Do not assume ANYTHING – ask questions / read EVERYTHING</a:t>
            </a:r>
          </a:p>
          <a:p>
            <a:pPr marL="0" indent="0">
              <a:buNone/>
            </a:pPr>
            <a:endParaRPr lang="en-US" sz="1200" dirty="0"/>
          </a:p>
          <a:p>
            <a:r>
              <a:rPr lang="en-US" dirty="0"/>
              <a:t>Refine the payer relationships – be choosy (providers / hospitals / MCOs)</a:t>
            </a:r>
          </a:p>
          <a:p>
            <a:endParaRPr lang="en-US" sz="1200" dirty="0"/>
          </a:p>
          <a:p>
            <a:r>
              <a:rPr lang="en-US" dirty="0"/>
              <a:t>Continue to collect and use DATA (PCA / HCCN) </a:t>
            </a:r>
          </a:p>
          <a:p>
            <a:pPr marL="0" indent="0">
              <a:buNone/>
            </a:pPr>
            <a:endParaRPr lang="en-US" sz="1200" dirty="0"/>
          </a:p>
          <a:p>
            <a:r>
              <a:rPr lang="en-US" dirty="0"/>
              <a:t>Concentrate on accurate and detailed CODING (ICD 10 and CPT)</a:t>
            </a:r>
          </a:p>
          <a:p>
            <a:endParaRPr lang="en-US" sz="1200" dirty="0"/>
          </a:p>
          <a:p>
            <a:r>
              <a:rPr lang="en-US" dirty="0"/>
              <a:t>Understanding the HCs costs to provide care AND the cost to not having HC in network (</a:t>
            </a:r>
            <a:r>
              <a:rPr lang="en-US" sz="2000" i="1" dirty="0"/>
              <a:t>even when MCOs narrow a network – they retain the patients and need providers they can work with</a:t>
            </a:r>
            <a:r>
              <a:rPr lang="en-US" dirty="0"/>
              <a:t>)</a:t>
            </a:r>
          </a:p>
          <a:p>
            <a:pPr marL="0" lvl="1" indent="0">
              <a:lnSpc>
                <a:spcPct val="100000"/>
              </a:lnSpc>
              <a:buNone/>
            </a:pPr>
            <a:r>
              <a:rPr lang="en-US" b="1" dirty="0"/>
              <a:t> </a:t>
            </a:r>
          </a:p>
          <a:p>
            <a:pPr marL="0" lvl="1" indent="0">
              <a:lnSpc>
                <a:spcPct val="100000"/>
              </a:lnSpc>
              <a:buNone/>
            </a:pPr>
            <a:r>
              <a:rPr lang="en-US" b="1" dirty="0"/>
              <a:t>REMEMBER – your timeline does not have to be the same as the payer </a:t>
            </a:r>
          </a:p>
          <a:p>
            <a:endParaRPr lang="en-US" dirty="0"/>
          </a:p>
          <a:p>
            <a:endParaRPr lang="en-US" dirty="0"/>
          </a:p>
          <a:p>
            <a:endParaRPr lang="en-US" dirty="0"/>
          </a:p>
        </p:txBody>
      </p:sp>
    </p:spTree>
    <p:extLst>
      <p:ext uri="{BB962C8B-B14F-4D97-AF65-F5344CB8AC3E}">
        <p14:creationId xmlns:p14="http://schemas.microsoft.com/office/powerpoint/2010/main" val="3364393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sz="3733" b="1" dirty="0">
                <a:solidFill>
                  <a:srgbClr val="FFC000"/>
                </a:solidFill>
                <a:latin typeface="Century Gothic" panose="020B0502020202020204" pitchFamily="34" charset="0"/>
              </a:rPr>
              <a:t>Important Take-</a:t>
            </a:r>
            <a:r>
              <a:rPr lang="en-US" sz="3733" b="1" dirty="0" err="1">
                <a:solidFill>
                  <a:srgbClr val="FFC000"/>
                </a:solidFill>
                <a:latin typeface="Century Gothic" panose="020B0502020202020204" pitchFamily="34" charset="0"/>
              </a:rPr>
              <a:t>Aways</a:t>
            </a:r>
            <a:endParaRPr lang="en-US" sz="3733" b="1" dirty="0">
              <a:solidFill>
                <a:srgbClr val="FFC000"/>
              </a:solidFill>
              <a:latin typeface="Century Gothic" panose="020B0502020202020204" pitchFamily="34" charset="0"/>
            </a:endParaRPr>
          </a:p>
        </p:txBody>
      </p:sp>
      <p:sp>
        <p:nvSpPr>
          <p:cNvPr id="3" name="Content Placeholder 2"/>
          <p:cNvSpPr>
            <a:spLocks noGrp="1"/>
          </p:cNvSpPr>
          <p:nvPr>
            <p:ph idx="1"/>
          </p:nvPr>
        </p:nvSpPr>
        <p:spPr>
          <a:xfrm>
            <a:off x="1711408" y="1741713"/>
            <a:ext cx="10363200" cy="3962400"/>
          </a:xfrm>
        </p:spPr>
        <p:txBody>
          <a:bodyPr/>
          <a:lstStyle/>
          <a:p>
            <a:pPr marL="514350" indent="-514350">
              <a:buFont typeface="+mj-lt"/>
              <a:buAutoNum type="romanUcPeriod"/>
            </a:pPr>
            <a:r>
              <a:rPr lang="en-US" sz="2400" dirty="0"/>
              <a:t>Preparation</a:t>
            </a:r>
          </a:p>
          <a:p>
            <a:pPr marL="514350" indent="-514350">
              <a:buFont typeface="+mj-lt"/>
              <a:buAutoNum type="romanUcPeriod"/>
            </a:pPr>
            <a:endParaRPr lang="en-US" sz="2400" dirty="0"/>
          </a:p>
          <a:p>
            <a:pPr marL="514350" indent="-514350">
              <a:buFont typeface="+mj-lt"/>
              <a:buAutoNum type="romanUcPeriod"/>
            </a:pPr>
            <a:r>
              <a:rPr lang="en-US" sz="2400" dirty="0"/>
              <a:t>Attention to Detail</a:t>
            </a:r>
          </a:p>
          <a:p>
            <a:pPr marL="514350" indent="-514350">
              <a:buFont typeface="+mj-lt"/>
              <a:buAutoNum type="romanUcPeriod"/>
            </a:pPr>
            <a:endParaRPr lang="en-US" sz="2400" dirty="0"/>
          </a:p>
          <a:p>
            <a:pPr marL="514350" indent="-514350">
              <a:buFont typeface="+mj-lt"/>
              <a:buAutoNum type="romanUcPeriod"/>
            </a:pPr>
            <a:r>
              <a:rPr lang="en-US" sz="2400" dirty="0"/>
              <a:t>Understanding each other</a:t>
            </a:r>
          </a:p>
          <a:p>
            <a:pPr marL="514350" indent="-514350">
              <a:buFont typeface="+mj-lt"/>
              <a:buAutoNum type="romanUcPeriod"/>
            </a:pPr>
            <a:endParaRPr lang="en-US" sz="2400" dirty="0"/>
          </a:p>
          <a:p>
            <a:pPr marL="514350" indent="-514350">
              <a:buFont typeface="+mj-lt"/>
              <a:buAutoNum type="romanUcPeriod"/>
            </a:pPr>
            <a:r>
              <a:rPr lang="en-US" sz="2400" dirty="0"/>
              <a:t>Relationship should not end </a:t>
            </a:r>
          </a:p>
        </p:txBody>
      </p:sp>
      <p:pic>
        <p:nvPicPr>
          <p:cNvPr id="5" name="Picture 4"/>
          <p:cNvPicPr>
            <a:picLocks noChangeAspect="1"/>
          </p:cNvPicPr>
          <p:nvPr/>
        </p:nvPicPr>
        <p:blipFill>
          <a:blip r:embed="rId3"/>
          <a:stretch>
            <a:fillRect/>
          </a:stretch>
        </p:blipFill>
        <p:spPr>
          <a:xfrm>
            <a:off x="7228114" y="2547256"/>
            <a:ext cx="3701143" cy="3156857"/>
          </a:xfrm>
          <a:prstGeom prst="rect">
            <a:avLst/>
          </a:prstGeom>
        </p:spPr>
      </p:pic>
    </p:spTree>
    <p:extLst>
      <p:ext uri="{BB962C8B-B14F-4D97-AF65-F5344CB8AC3E}">
        <p14:creationId xmlns:p14="http://schemas.microsoft.com/office/powerpoint/2010/main" val="282124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035300" y="482601"/>
            <a:ext cx="5994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3733" b="1" dirty="0">
                <a:solidFill>
                  <a:srgbClr val="FFC000"/>
                </a:solidFill>
                <a:latin typeface="Century Gothic" panose="020B0502020202020204" pitchFamily="34" charset="0"/>
                <a:ea typeface="MS PGothic" panose="020B0600070205080204" pitchFamily="34" charset="-128"/>
              </a:rPr>
              <a:t>Thank you!</a:t>
            </a:r>
          </a:p>
        </p:txBody>
      </p:sp>
      <p:pic>
        <p:nvPicPr>
          <p:cNvPr id="2" name="Picture 1"/>
          <p:cNvPicPr>
            <a:picLocks noChangeAspect="1"/>
          </p:cNvPicPr>
          <p:nvPr/>
        </p:nvPicPr>
        <p:blipFill>
          <a:blip r:embed="rId3"/>
          <a:stretch>
            <a:fillRect/>
          </a:stretch>
        </p:blipFill>
        <p:spPr>
          <a:xfrm>
            <a:off x="2446986" y="1648496"/>
            <a:ext cx="7263684" cy="4700789"/>
          </a:xfrm>
          <a:prstGeom prst="rect">
            <a:avLst/>
          </a:prstGeom>
        </p:spPr>
      </p:pic>
    </p:spTree>
    <p:extLst>
      <p:ext uri="{BB962C8B-B14F-4D97-AF65-F5344CB8AC3E}">
        <p14:creationId xmlns:p14="http://schemas.microsoft.com/office/powerpoint/2010/main" val="80992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035300" y="482601"/>
            <a:ext cx="5994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3733" b="1" dirty="0">
                <a:solidFill>
                  <a:srgbClr val="FFC000"/>
                </a:solidFill>
                <a:latin typeface="Century Gothic" panose="020B0502020202020204" pitchFamily="34" charset="0"/>
                <a:ea typeface="MS PGothic" panose="020B0600070205080204" pitchFamily="34" charset="-128"/>
              </a:rPr>
              <a:t>For More Information</a:t>
            </a:r>
          </a:p>
        </p:txBody>
      </p:sp>
      <p:sp>
        <p:nvSpPr>
          <p:cNvPr id="118787" name="TextBox 2"/>
          <p:cNvSpPr txBox="1">
            <a:spLocks noChangeArrowheads="1"/>
          </p:cNvSpPr>
          <p:nvPr/>
        </p:nvSpPr>
        <p:spPr bwMode="auto">
          <a:xfrm>
            <a:off x="2336800" y="2334756"/>
            <a:ext cx="7391400" cy="214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0"/>
              </a:spcBef>
              <a:spcAft>
                <a:spcPct val="0"/>
              </a:spcAft>
            </a:pPr>
            <a:r>
              <a:rPr lang="en-US" altLang="en-US" sz="2667" dirty="0">
                <a:solidFill>
                  <a:srgbClr val="000000"/>
                </a:solidFill>
                <a:ea typeface="MS PGothic" panose="020B0600070205080204" pitchFamily="34" charset="-128"/>
              </a:rPr>
              <a:t>Jennifer Nolty</a:t>
            </a:r>
          </a:p>
          <a:p>
            <a:pPr algn="ctr" eaLnBrk="0" fontAlgn="base" hangingPunct="0">
              <a:spcBef>
                <a:spcPct val="0"/>
              </a:spcBef>
              <a:spcAft>
                <a:spcPct val="0"/>
              </a:spcAft>
            </a:pPr>
            <a:r>
              <a:rPr lang="en-US" altLang="en-US" sz="2667" dirty="0">
                <a:solidFill>
                  <a:srgbClr val="000000"/>
                </a:solidFill>
                <a:ea typeface="MS PGothic" panose="020B0600070205080204" pitchFamily="34" charset="-128"/>
              </a:rPr>
              <a:t>Director, Innovative Primary Care </a:t>
            </a:r>
          </a:p>
          <a:p>
            <a:pPr algn="ctr" eaLnBrk="0" fontAlgn="base" hangingPunct="0">
              <a:spcBef>
                <a:spcPct val="0"/>
              </a:spcBef>
              <a:spcAft>
                <a:spcPct val="0"/>
              </a:spcAft>
            </a:pPr>
            <a:r>
              <a:rPr lang="en-US" altLang="en-US" sz="2667" dirty="0">
                <a:solidFill>
                  <a:srgbClr val="000000"/>
                </a:solidFill>
                <a:ea typeface="MS PGothic" panose="020B0600070205080204" pitchFamily="34" charset="-128"/>
              </a:rPr>
              <a:t>National Association of Community Health Centers</a:t>
            </a:r>
          </a:p>
          <a:p>
            <a:pPr algn="ctr" eaLnBrk="0" fontAlgn="base" hangingPunct="0">
              <a:spcBef>
                <a:spcPct val="0"/>
              </a:spcBef>
              <a:spcAft>
                <a:spcPct val="0"/>
              </a:spcAft>
            </a:pPr>
            <a:r>
              <a:rPr lang="en-US" altLang="en-US" sz="2667" dirty="0">
                <a:solidFill>
                  <a:srgbClr val="000000"/>
                </a:solidFill>
                <a:ea typeface="MS PGothic" panose="020B0600070205080204" pitchFamily="34" charset="-128"/>
              </a:rPr>
              <a:t>Email: </a:t>
            </a:r>
            <a:r>
              <a:rPr lang="en-US" altLang="en-US" sz="2667" dirty="0">
                <a:solidFill>
                  <a:srgbClr val="000000"/>
                </a:solidFill>
                <a:ea typeface="MS PGothic" panose="020B0600070205080204" pitchFamily="34" charset="-128"/>
                <a:hlinkClick r:id="rId3"/>
              </a:rPr>
              <a:t>jnolty@nachc.com</a:t>
            </a:r>
            <a:endParaRPr lang="en-US" altLang="en-US" sz="2667" dirty="0">
              <a:solidFill>
                <a:srgbClr val="000000"/>
              </a:solidFill>
              <a:ea typeface="MS PGothic" panose="020B0600070205080204" pitchFamily="34" charset="-128"/>
            </a:endParaRPr>
          </a:p>
          <a:p>
            <a:pPr algn="ctr" eaLnBrk="0" fontAlgn="base" hangingPunct="0">
              <a:spcBef>
                <a:spcPct val="0"/>
              </a:spcBef>
              <a:spcAft>
                <a:spcPct val="0"/>
              </a:spcAft>
            </a:pPr>
            <a:r>
              <a:rPr lang="en-US" altLang="en-US" sz="2667" dirty="0">
                <a:solidFill>
                  <a:srgbClr val="000000"/>
                </a:solidFill>
                <a:ea typeface="MS PGothic" panose="020B0600070205080204" pitchFamily="34" charset="-128"/>
              </a:rPr>
              <a:t>Phone: (301) 347-0437</a:t>
            </a:r>
          </a:p>
        </p:txBody>
      </p:sp>
    </p:spTree>
    <p:extLst>
      <p:ext uri="{BB962C8B-B14F-4D97-AF65-F5344CB8AC3E}">
        <p14:creationId xmlns:p14="http://schemas.microsoft.com/office/powerpoint/2010/main" val="93724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47133"/>
            <a:ext cx="9855200" cy="685800"/>
          </a:xfrm>
        </p:spPr>
        <p:txBody>
          <a:bodyPr/>
          <a:lstStyle/>
          <a:p>
            <a:pPr algn="ctr"/>
            <a:r>
              <a:rPr lang="en-US" sz="3733" b="1" dirty="0">
                <a:solidFill>
                  <a:srgbClr val="FFC000"/>
                </a:solidFill>
                <a:latin typeface="Century Gothic" panose="020B0502020202020204" pitchFamily="34" charset="0"/>
              </a:rPr>
              <a:t>Health Center Lines of Business	</a:t>
            </a:r>
          </a:p>
        </p:txBody>
      </p:sp>
      <p:sp>
        <p:nvSpPr>
          <p:cNvPr id="3" name="Content Placeholder 2"/>
          <p:cNvSpPr>
            <a:spLocks noGrp="1"/>
          </p:cNvSpPr>
          <p:nvPr>
            <p:ph idx="1"/>
          </p:nvPr>
        </p:nvSpPr>
        <p:spPr>
          <a:xfrm>
            <a:off x="304800" y="1193800"/>
            <a:ext cx="11785600" cy="5461000"/>
          </a:xfrm>
        </p:spPr>
        <p:txBody>
          <a:bodyPr/>
          <a:lstStyle/>
          <a:p>
            <a:pPr marL="0" indent="0">
              <a:buNone/>
            </a:pPr>
            <a:r>
              <a:rPr lang="en-US" sz="2133" b="1" dirty="0"/>
              <a:t>Uninsured:  35%  </a:t>
            </a:r>
            <a:r>
              <a:rPr lang="en-US" sz="2133" b="1" dirty="0">
                <a:solidFill>
                  <a:srgbClr val="FF0000"/>
                </a:solidFill>
              </a:rPr>
              <a:t>GOING DOWN!</a:t>
            </a:r>
          </a:p>
          <a:p>
            <a:pPr lvl="1"/>
            <a:r>
              <a:rPr lang="en-US" sz="2133" dirty="0"/>
              <a:t>Paid for by federal grant, local funding and patient fees (sliding fee scale)</a:t>
            </a:r>
          </a:p>
          <a:p>
            <a:pPr lvl="1"/>
            <a:r>
              <a:rPr lang="en-US" sz="2133" dirty="0"/>
              <a:t>Sustainable business plans (PIN 2007-09 “Service Area Overlap:  Policy and Process”)</a:t>
            </a:r>
            <a:endParaRPr lang="en-US" sz="2133" b="1" dirty="0"/>
          </a:p>
          <a:p>
            <a:pPr marL="0" indent="0">
              <a:buNone/>
            </a:pPr>
            <a:endParaRPr lang="en-US" sz="2133" b="1" dirty="0"/>
          </a:p>
          <a:p>
            <a:pPr marL="0" indent="0">
              <a:buNone/>
            </a:pPr>
            <a:r>
              <a:rPr lang="en-US" sz="2133" b="1" dirty="0"/>
              <a:t>Medicaid:  </a:t>
            </a:r>
            <a:r>
              <a:rPr lang="en-US" sz="2133" dirty="0"/>
              <a:t>41% </a:t>
            </a:r>
            <a:r>
              <a:rPr lang="en-US" sz="2133" b="1" dirty="0">
                <a:solidFill>
                  <a:srgbClr val="FF0000"/>
                </a:solidFill>
              </a:rPr>
              <a:t>GOING UP!</a:t>
            </a:r>
          </a:p>
          <a:p>
            <a:pPr lvl="1"/>
            <a:r>
              <a:rPr lang="en-US" sz="2133" dirty="0"/>
              <a:t>Highest rates/quickest payer</a:t>
            </a:r>
          </a:p>
          <a:p>
            <a:pPr marL="0" indent="0">
              <a:buNone/>
            </a:pPr>
            <a:endParaRPr lang="en-US" sz="2133" b="1" dirty="0"/>
          </a:p>
          <a:p>
            <a:pPr marL="0" indent="0">
              <a:buNone/>
            </a:pPr>
            <a:r>
              <a:rPr lang="en-US" sz="2133" b="1" dirty="0"/>
              <a:t>Commercial:  </a:t>
            </a:r>
            <a:r>
              <a:rPr lang="en-US" sz="2133" dirty="0">
                <a:solidFill>
                  <a:srgbClr val="000000"/>
                </a:solidFill>
              </a:rPr>
              <a:t>16% </a:t>
            </a:r>
          </a:p>
          <a:p>
            <a:pPr lvl="1"/>
            <a:r>
              <a:rPr lang="en-US" sz="2133" dirty="0">
                <a:solidFill>
                  <a:srgbClr val="000000"/>
                </a:solidFill>
              </a:rPr>
              <a:t>Typically lowest payment rates</a:t>
            </a:r>
            <a:endParaRPr lang="en-US" sz="2133" dirty="0"/>
          </a:p>
          <a:p>
            <a:pPr marL="0" indent="0">
              <a:buNone/>
            </a:pPr>
            <a:endParaRPr lang="en-US" sz="2133" b="1" dirty="0"/>
          </a:p>
          <a:p>
            <a:pPr marL="0" indent="0">
              <a:buNone/>
            </a:pPr>
            <a:r>
              <a:rPr lang="en-US" sz="2133" b="1" dirty="0"/>
              <a:t>Medicare:  </a:t>
            </a:r>
            <a:r>
              <a:rPr lang="en-US" sz="2133" dirty="0">
                <a:solidFill>
                  <a:srgbClr val="000000"/>
                </a:solidFill>
              </a:rPr>
              <a:t>8%</a:t>
            </a:r>
            <a:endParaRPr lang="en-US" sz="2133" b="1" dirty="0">
              <a:solidFill>
                <a:srgbClr val="FF0000"/>
              </a:solidFill>
            </a:endParaRPr>
          </a:p>
        </p:txBody>
      </p:sp>
      <p:graphicFrame>
        <p:nvGraphicFramePr>
          <p:cNvPr id="8" name="Chart 7"/>
          <p:cNvGraphicFramePr/>
          <p:nvPr>
            <p:extLst/>
          </p:nvPr>
        </p:nvGraphicFramePr>
        <p:xfrm>
          <a:off x="5283200" y="2819400"/>
          <a:ext cx="6502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71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87600" y="279400"/>
            <a:ext cx="8229600" cy="685800"/>
          </a:xfrm>
        </p:spPr>
        <p:txBody>
          <a:bodyPr/>
          <a:lstStyle/>
          <a:p>
            <a:pPr lvl="0" algn="ctr"/>
            <a:r>
              <a:rPr lang="en-US" altLang="en-US" sz="3200" b="1" kern="1200" dirty="0">
                <a:solidFill>
                  <a:srgbClr val="FFC000"/>
                </a:solidFill>
                <a:latin typeface="Century Gothic" panose="020B0502020202020204" pitchFamily="34" charset="0"/>
                <a:ea typeface="+mn-ea"/>
                <a:cs typeface="+mn-cs"/>
              </a:rPr>
              <a:t>Where are we today? </a:t>
            </a:r>
            <a:br>
              <a:rPr lang="en-US" altLang="en-US" sz="3200" b="1" kern="1200" dirty="0">
                <a:solidFill>
                  <a:srgbClr val="FFC000"/>
                </a:solidFill>
                <a:latin typeface="Century Gothic" panose="020B0502020202020204" pitchFamily="34" charset="0"/>
                <a:ea typeface="+mn-ea"/>
                <a:cs typeface="+mn-cs"/>
              </a:rPr>
            </a:br>
            <a:r>
              <a:rPr lang="en-US" altLang="en-US" sz="3200" b="1" kern="1200" dirty="0">
                <a:solidFill>
                  <a:srgbClr val="FFC000"/>
                </a:solidFill>
                <a:latin typeface="Century Gothic" panose="020B0502020202020204" pitchFamily="34" charset="0"/>
                <a:ea typeface="+mn-ea"/>
                <a:cs typeface="+mn-cs"/>
              </a:rPr>
              <a:t>Fee For Service paid to Providers</a:t>
            </a:r>
          </a:p>
        </p:txBody>
      </p:sp>
      <p:sp>
        <p:nvSpPr>
          <p:cNvPr id="7171" name="Content Placeholder 2"/>
          <p:cNvSpPr>
            <a:spLocks noGrp="1"/>
          </p:cNvSpPr>
          <p:nvPr>
            <p:ph idx="1"/>
          </p:nvPr>
        </p:nvSpPr>
        <p:spPr>
          <a:xfrm>
            <a:off x="1219200" y="1193800"/>
            <a:ext cx="10566400" cy="3962400"/>
          </a:xfrm>
        </p:spPr>
        <p:txBody>
          <a:bodyPr/>
          <a:lstStyle/>
          <a:p>
            <a:pPr marL="0" indent="0">
              <a:buNone/>
              <a:defRPr/>
            </a:pPr>
            <a:endParaRPr lang="en-US" altLang="en-US" sz="1000" b="1" dirty="0"/>
          </a:p>
          <a:p>
            <a:pPr>
              <a:buFontTx/>
              <a:buChar char="-"/>
              <a:defRPr/>
            </a:pPr>
            <a:r>
              <a:rPr lang="en-US" altLang="en-US" sz="2133" dirty="0"/>
              <a:t>Very few instances where a </a:t>
            </a:r>
            <a:r>
              <a:rPr lang="en-US" altLang="en-US" sz="2133" b="1" dirty="0"/>
              <a:t>provider’s</a:t>
            </a:r>
            <a:r>
              <a:rPr lang="en-US" altLang="en-US" sz="2133" dirty="0"/>
              <a:t> </a:t>
            </a:r>
            <a:r>
              <a:rPr lang="en-US" altLang="en-US" sz="2133" i="1" u="sng" dirty="0"/>
              <a:t>patient service revenue </a:t>
            </a:r>
            <a:r>
              <a:rPr lang="en-US" altLang="en-US" sz="2133" dirty="0"/>
              <a:t>is reduced due to:</a:t>
            </a:r>
          </a:p>
          <a:p>
            <a:pPr lvl="1">
              <a:buFontTx/>
              <a:buChar char="-"/>
              <a:defRPr/>
            </a:pPr>
            <a:r>
              <a:rPr lang="en-US" altLang="en-US" sz="2133" dirty="0"/>
              <a:t>patient noncompliance </a:t>
            </a:r>
          </a:p>
          <a:p>
            <a:pPr lvl="1">
              <a:buFontTx/>
              <a:buChar char="-"/>
              <a:defRPr/>
            </a:pPr>
            <a:r>
              <a:rPr lang="en-US" altLang="en-US" sz="2133" dirty="0"/>
              <a:t>poor quality outcomes</a:t>
            </a:r>
          </a:p>
          <a:p>
            <a:pPr lvl="1">
              <a:buFontTx/>
              <a:buChar char="-"/>
              <a:defRPr/>
            </a:pPr>
            <a:r>
              <a:rPr lang="en-US" altLang="en-US" sz="2133" dirty="0"/>
              <a:t>unnecessary utilization</a:t>
            </a:r>
          </a:p>
          <a:p>
            <a:pPr lvl="1">
              <a:buFontTx/>
              <a:buChar char="-"/>
              <a:defRPr/>
            </a:pPr>
            <a:r>
              <a:rPr lang="en-US" altLang="en-US" sz="2133" dirty="0"/>
              <a:t>excessive total cost of care</a:t>
            </a:r>
          </a:p>
          <a:p>
            <a:pPr lvl="1">
              <a:buFontTx/>
              <a:buChar char="-"/>
              <a:defRPr/>
            </a:pPr>
            <a:r>
              <a:rPr lang="en-US" altLang="en-US" sz="2133" dirty="0"/>
              <a:t>poor customer service / patient satisfaction</a:t>
            </a:r>
          </a:p>
          <a:p>
            <a:pPr lvl="1">
              <a:buFontTx/>
              <a:buChar char="-"/>
              <a:defRPr/>
            </a:pPr>
            <a:endParaRPr lang="en-US" altLang="en-US" sz="1600" dirty="0"/>
          </a:p>
          <a:p>
            <a:pPr>
              <a:buFontTx/>
              <a:buChar char="-"/>
              <a:defRPr/>
            </a:pPr>
            <a:r>
              <a:rPr lang="en-US" altLang="en-US" sz="2133" dirty="0"/>
              <a:t>Financial incentives based on quality, patient satisfaction, or total cost of care </a:t>
            </a:r>
          </a:p>
          <a:p>
            <a:pPr lvl="1">
              <a:buFontTx/>
              <a:buChar char="-"/>
              <a:defRPr/>
            </a:pPr>
            <a:r>
              <a:rPr lang="en-US" altLang="en-US" sz="1867" i="1" dirty="0"/>
              <a:t>paid in addition to the volume payment  </a:t>
            </a:r>
          </a:p>
          <a:p>
            <a:pPr marL="0" indent="0">
              <a:buNone/>
              <a:defRPr/>
            </a:pPr>
            <a:endParaRPr lang="en-US" altLang="en-US" sz="1600" dirty="0"/>
          </a:p>
          <a:p>
            <a:pPr>
              <a:buFontTx/>
              <a:buChar char="-"/>
              <a:defRPr/>
            </a:pPr>
            <a:r>
              <a:rPr lang="en-US" altLang="en-US" sz="2133" dirty="0"/>
              <a:t>Providers are still rewarded / judged on the volume of patients treated in a day, week, month, etc. in the 4 walls of the office</a:t>
            </a:r>
          </a:p>
          <a:p>
            <a:pPr marL="0" indent="0">
              <a:buNone/>
              <a:defRPr/>
            </a:pPr>
            <a:endParaRPr lang="en-US" altLang="en-US" dirty="0"/>
          </a:p>
          <a:p>
            <a:pPr marL="0" indent="0">
              <a:buNone/>
              <a:defRPr/>
            </a:pPr>
            <a:endParaRPr lang="en-US" altLang="en-US" dirty="0"/>
          </a:p>
          <a:p>
            <a:pPr marL="0" indent="0">
              <a:buNone/>
              <a:defRPr/>
            </a:pPr>
            <a:endParaRPr lang="en-US" altLang="en-US" dirty="0"/>
          </a:p>
        </p:txBody>
      </p:sp>
    </p:spTree>
    <p:extLst>
      <p:ext uri="{BB962C8B-B14F-4D97-AF65-F5344CB8AC3E}">
        <p14:creationId xmlns:p14="http://schemas.microsoft.com/office/powerpoint/2010/main" val="295659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05000" y="279400"/>
            <a:ext cx="9194800" cy="685800"/>
          </a:xfrm>
        </p:spPr>
        <p:txBody>
          <a:bodyPr/>
          <a:lstStyle/>
          <a:p>
            <a:pPr lvl="0" algn="ctr"/>
            <a:r>
              <a:rPr lang="en-US" altLang="en-US" sz="3200" b="1" kern="1200" dirty="0">
                <a:solidFill>
                  <a:srgbClr val="FFC000"/>
                </a:solidFill>
                <a:latin typeface="Century Gothic" panose="020B0502020202020204" pitchFamily="34" charset="0"/>
                <a:ea typeface="+mn-ea"/>
                <a:cs typeface="+mn-cs"/>
              </a:rPr>
              <a:t>Where are we today? </a:t>
            </a:r>
            <a:br>
              <a:rPr lang="en-US" altLang="en-US" sz="3200" b="1" kern="1200" dirty="0">
                <a:solidFill>
                  <a:srgbClr val="FFC000"/>
                </a:solidFill>
                <a:latin typeface="Century Gothic" panose="020B0502020202020204" pitchFamily="34" charset="0"/>
                <a:ea typeface="+mn-ea"/>
                <a:cs typeface="+mn-cs"/>
              </a:rPr>
            </a:br>
            <a:r>
              <a:rPr lang="en-US" altLang="en-US" sz="3200" b="1" kern="1200" dirty="0">
                <a:solidFill>
                  <a:srgbClr val="FFC000"/>
                </a:solidFill>
                <a:latin typeface="Century Gothic" panose="020B0502020202020204" pitchFamily="34" charset="0"/>
                <a:ea typeface="+mn-ea"/>
                <a:cs typeface="+mn-cs"/>
              </a:rPr>
              <a:t>Payer Perspective</a:t>
            </a:r>
          </a:p>
        </p:txBody>
      </p:sp>
      <p:sp>
        <p:nvSpPr>
          <p:cNvPr id="7171" name="Content Placeholder 2"/>
          <p:cNvSpPr>
            <a:spLocks noGrp="1"/>
          </p:cNvSpPr>
          <p:nvPr>
            <p:ph idx="1"/>
          </p:nvPr>
        </p:nvSpPr>
        <p:spPr>
          <a:xfrm>
            <a:off x="1219200" y="1193800"/>
            <a:ext cx="10566400" cy="3962400"/>
          </a:xfrm>
        </p:spPr>
        <p:txBody>
          <a:bodyPr/>
          <a:lstStyle/>
          <a:p>
            <a:pPr marL="0" indent="0" algn="ctr">
              <a:buNone/>
              <a:defRPr/>
            </a:pPr>
            <a:r>
              <a:rPr lang="en-US" altLang="en-US" sz="2400" dirty="0"/>
              <a:t>The opposite is true for Managed Care Plans - especially Medicare and Medicaid plans</a:t>
            </a:r>
          </a:p>
          <a:p>
            <a:pPr>
              <a:buFontTx/>
              <a:buChar char="-"/>
              <a:defRPr/>
            </a:pPr>
            <a:endParaRPr lang="en-US" altLang="en-US" sz="2133" dirty="0"/>
          </a:p>
          <a:p>
            <a:pPr>
              <a:buFontTx/>
              <a:buChar char="-"/>
              <a:defRPr/>
            </a:pPr>
            <a:r>
              <a:rPr lang="en-US" altLang="en-US" sz="2133" dirty="0"/>
              <a:t>Health Plans receives monthly premium from either the State or CMS </a:t>
            </a:r>
          </a:p>
          <a:p>
            <a:pPr>
              <a:buFontTx/>
              <a:buChar char="-"/>
              <a:defRPr/>
            </a:pPr>
            <a:endParaRPr lang="en-US" altLang="en-US" sz="1067" dirty="0"/>
          </a:p>
          <a:p>
            <a:pPr>
              <a:buFontTx/>
              <a:buChar char="-"/>
              <a:defRPr/>
            </a:pPr>
            <a:r>
              <a:rPr lang="en-US" altLang="en-US" sz="2133" dirty="0"/>
              <a:t>Their payment is tied to VALUE:</a:t>
            </a:r>
          </a:p>
          <a:p>
            <a:pPr lvl="1">
              <a:buFontTx/>
              <a:buChar char="-"/>
              <a:defRPr/>
            </a:pPr>
            <a:r>
              <a:rPr lang="en-US" altLang="en-US" sz="2133" dirty="0"/>
              <a:t>patient noncompliance (HEDIS, STARs)</a:t>
            </a:r>
          </a:p>
          <a:p>
            <a:pPr lvl="1">
              <a:buFontTx/>
              <a:buChar char="-"/>
              <a:defRPr/>
            </a:pPr>
            <a:r>
              <a:rPr lang="en-US" altLang="en-US" sz="2133" dirty="0"/>
              <a:t>poor quality outcomes (HEDIS, STARs)</a:t>
            </a:r>
          </a:p>
          <a:p>
            <a:pPr lvl="1">
              <a:buFontTx/>
              <a:buChar char="-"/>
              <a:defRPr/>
            </a:pPr>
            <a:r>
              <a:rPr lang="en-US" altLang="en-US" sz="2133" dirty="0"/>
              <a:t>unnecessary utilization (HEDIS, STARs)</a:t>
            </a:r>
          </a:p>
          <a:p>
            <a:pPr lvl="1">
              <a:buFontTx/>
              <a:buChar char="-"/>
              <a:defRPr/>
            </a:pPr>
            <a:r>
              <a:rPr lang="en-US" altLang="en-US" sz="2133" dirty="0"/>
              <a:t>excessive total cost of care (HEDIS, STARs)</a:t>
            </a:r>
          </a:p>
          <a:p>
            <a:pPr lvl="1">
              <a:buFontTx/>
              <a:buChar char="-"/>
              <a:defRPr/>
            </a:pPr>
            <a:r>
              <a:rPr lang="en-US" altLang="en-US" sz="2133" dirty="0"/>
              <a:t>poor customer service / patient satisfaction (CAHPS survey)</a:t>
            </a:r>
          </a:p>
          <a:p>
            <a:pPr lvl="1">
              <a:buFontTx/>
              <a:buChar char="-"/>
              <a:defRPr/>
            </a:pPr>
            <a:r>
              <a:rPr lang="en-US" altLang="en-US" sz="2133" dirty="0"/>
              <a:t>level of complexity based on ICD 10 claims data (risk score)</a:t>
            </a:r>
          </a:p>
          <a:p>
            <a:pPr lvl="1">
              <a:buFontTx/>
              <a:buChar char="-"/>
              <a:defRPr/>
            </a:pPr>
            <a:endParaRPr lang="en-US" altLang="en-US" sz="2133" dirty="0"/>
          </a:p>
          <a:p>
            <a:pPr marL="0" indent="0">
              <a:buNone/>
              <a:defRPr/>
            </a:pPr>
            <a:endParaRPr lang="en-US" altLang="en-US" dirty="0"/>
          </a:p>
          <a:p>
            <a:pPr marL="0" indent="0">
              <a:buNone/>
              <a:defRPr/>
            </a:pPr>
            <a:endParaRPr lang="en-US" altLang="en-US" dirty="0"/>
          </a:p>
          <a:p>
            <a:pPr marL="0" indent="0">
              <a:buNone/>
              <a:defRPr/>
            </a:pPr>
            <a:endParaRPr lang="en-US" altLang="en-US" dirty="0"/>
          </a:p>
          <a:p>
            <a:pPr marL="0" indent="0">
              <a:buNone/>
              <a:defRPr/>
            </a:pPr>
            <a:endParaRPr lang="en-US" altLang="en-US" dirty="0"/>
          </a:p>
        </p:txBody>
      </p:sp>
    </p:spTree>
    <p:extLst>
      <p:ext uri="{BB962C8B-B14F-4D97-AF65-F5344CB8AC3E}">
        <p14:creationId xmlns:p14="http://schemas.microsoft.com/office/powerpoint/2010/main" val="350956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b="1" dirty="0">
                <a:solidFill>
                  <a:srgbClr val="FFC000"/>
                </a:solidFill>
                <a:latin typeface="Century Gothic" panose="020B0502020202020204" pitchFamily="34" charset="0"/>
              </a:rPr>
              <a:t>Understanding Managed Care Organizations</a:t>
            </a:r>
            <a:endParaRPr lang="en-US" b="1" i="1" dirty="0">
              <a:solidFill>
                <a:srgbClr val="FFC000"/>
              </a:solidFill>
              <a:latin typeface="Century Gothic" panose="020B0502020202020204" pitchFamily="34" charset="0"/>
            </a:endParaRPr>
          </a:p>
        </p:txBody>
      </p:sp>
      <p:grpSp>
        <p:nvGrpSpPr>
          <p:cNvPr id="6" name="Group 5"/>
          <p:cNvGrpSpPr/>
          <p:nvPr/>
        </p:nvGrpSpPr>
        <p:grpSpPr>
          <a:xfrm>
            <a:off x="970108" y="1464387"/>
            <a:ext cx="10353383" cy="4665956"/>
            <a:chOff x="1427308" y="1399993"/>
            <a:chExt cx="10353383" cy="3964331"/>
          </a:xfrm>
          <a:solidFill>
            <a:schemeClr val="accent5"/>
          </a:solidFill>
        </p:grpSpPr>
        <p:sp>
          <p:nvSpPr>
            <p:cNvPr id="7" name="Freeform 6"/>
            <p:cNvSpPr/>
            <p:nvPr/>
          </p:nvSpPr>
          <p:spPr>
            <a:xfrm>
              <a:off x="1427308" y="1399993"/>
              <a:ext cx="10353383" cy="1201489"/>
            </a:xfrm>
            <a:custGeom>
              <a:avLst/>
              <a:gdLst>
                <a:gd name="connsiteX0" fmla="*/ 0 w 10353383"/>
                <a:gd name="connsiteY0" fmla="*/ 120149 h 1201489"/>
                <a:gd name="connsiteX1" fmla="*/ 120149 w 10353383"/>
                <a:gd name="connsiteY1" fmla="*/ 0 h 1201489"/>
                <a:gd name="connsiteX2" fmla="*/ 10233234 w 10353383"/>
                <a:gd name="connsiteY2" fmla="*/ 0 h 1201489"/>
                <a:gd name="connsiteX3" fmla="*/ 10353383 w 10353383"/>
                <a:gd name="connsiteY3" fmla="*/ 120149 h 1201489"/>
                <a:gd name="connsiteX4" fmla="*/ 10353383 w 10353383"/>
                <a:gd name="connsiteY4" fmla="*/ 1081340 h 1201489"/>
                <a:gd name="connsiteX5" fmla="*/ 10233234 w 10353383"/>
                <a:gd name="connsiteY5" fmla="*/ 1201489 h 1201489"/>
                <a:gd name="connsiteX6" fmla="*/ 120149 w 10353383"/>
                <a:gd name="connsiteY6" fmla="*/ 1201489 h 1201489"/>
                <a:gd name="connsiteX7" fmla="*/ 0 w 10353383"/>
                <a:gd name="connsiteY7" fmla="*/ 1081340 h 1201489"/>
                <a:gd name="connsiteX8" fmla="*/ 0 w 10353383"/>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3383" h="1201489">
                  <a:moveTo>
                    <a:pt x="0" y="120149"/>
                  </a:moveTo>
                  <a:cubicBezTo>
                    <a:pt x="0" y="53793"/>
                    <a:pt x="53793" y="0"/>
                    <a:pt x="120149" y="0"/>
                  </a:cubicBezTo>
                  <a:lnTo>
                    <a:pt x="10233234" y="0"/>
                  </a:lnTo>
                  <a:cubicBezTo>
                    <a:pt x="10299590" y="0"/>
                    <a:pt x="10353383" y="53793"/>
                    <a:pt x="10353383" y="120149"/>
                  </a:cubicBezTo>
                  <a:lnTo>
                    <a:pt x="10353383" y="1081340"/>
                  </a:lnTo>
                  <a:cubicBezTo>
                    <a:pt x="10353383" y="1147696"/>
                    <a:pt x="10299590" y="1201489"/>
                    <a:pt x="10233234"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0920" tIns="160920" rIns="160920" bIns="160920" numCol="1" spcCol="1270" anchor="ctr" anchorCtr="0">
              <a:noAutofit/>
            </a:bodyPr>
            <a:lstStyle/>
            <a:p>
              <a:pPr lvl="0" algn="ctr" defTabSz="1466850" rtl="0">
                <a:lnSpc>
                  <a:spcPct val="90000"/>
                </a:lnSpc>
                <a:spcBef>
                  <a:spcPct val="0"/>
                </a:spcBef>
                <a:spcAft>
                  <a:spcPct val="35000"/>
                </a:spcAft>
              </a:pPr>
              <a:r>
                <a:rPr lang="en-US" sz="3300" kern="1200" dirty="0"/>
                <a:t>All managed care plans are going to cite the same big three cost drivers:</a:t>
              </a:r>
            </a:p>
          </p:txBody>
        </p:sp>
        <p:sp>
          <p:nvSpPr>
            <p:cNvPr id="8" name="Freeform 7"/>
            <p:cNvSpPr/>
            <p:nvPr/>
          </p:nvSpPr>
          <p:spPr>
            <a:xfrm>
              <a:off x="1427308" y="2777455"/>
              <a:ext cx="2459235" cy="1201489"/>
            </a:xfrm>
            <a:custGeom>
              <a:avLst/>
              <a:gdLst>
                <a:gd name="connsiteX0" fmla="*/ 0 w 2459235"/>
                <a:gd name="connsiteY0" fmla="*/ 120149 h 1201489"/>
                <a:gd name="connsiteX1" fmla="*/ 120149 w 2459235"/>
                <a:gd name="connsiteY1" fmla="*/ 0 h 1201489"/>
                <a:gd name="connsiteX2" fmla="*/ 2339086 w 2459235"/>
                <a:gd name="connsiteY2" fmla="*/ 0 h 1201489"/>
                <a:gd name="connsiteX3" fmla="*/ 2459235 w 2459235"/>
                <a:gd name="connsiteY3" fmla="*/ 120149 h 1201489"/>
                <a:gd name="connsiteX4" fmla="*/ 2459235 w 2459235"/>
                <a:gd name="connsiteY4" fmla="*/ 1081340 h 1201489"/>
                <a:gd name="connsiteX5" fmla="*/ 2339086 w 2459235"/>
                <a:gd name="connsiteY5" fmla="*/ 1201489 h 1201489"/>
                <a:gd name="connsiteX6" fmla="*/ 120149 w 2459235"/>
                <a:gd name="connsiteY6" fmla="*/ 1201489 h 1201489"/>
                <a:gd name="connsiteX7" fmla="*/ 0 w 2459235"/>
                <a:gd name="connsiteY7" fmla="*/ 1081340 h 1201489"/>
                <a:gd name="connsiteX8" fmla="*/ 0 w 2459235"/>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235" h="1201489">
                  <a:moveTo>
                    <a:pt x="0" y="120149"/>
                  </a:moveTo>
                  <a:cubicBezTo>
                    <a:pt x="0" y="53793"/>
                    <a:pt x="53793" y="0"/>
                    <a:pt x="120149" y="0"/>
                  </a:cubicBezTo>
                  <a:lnTo>
                    <a:pt x="2339086" y="0"/>
                  </a:lnTo>
                  <a:cubicBezTo>
                    <a:pt x="2405442" y="0"/>
                    <a:pt x="2459235" y="53793"/>
                    <a:pt x="2459235" y="120149"/>
                  </a:cubicBezTo>
                  <a:lnTo>
                    <a:pt x="2459235" y="1081340"/>
                  </a:lnTo>
                  <a:cubicBezTo>
                    <a:pt x="2459235" y="1147696"/>
                    <a:pt x="2405442" y="1201489"/>
                    <a:pt x="2339086"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3300" tIns="153300" rIns="153300" bIns="153300" numCol="1" spcCol="1270" anchor="ctr" anchorCtr="0">
              <a:noAutofit/>
            </a:bodyPr>
            <a:lstStyle/>
            <a:p>
              <a:pPr lvl="0" algn="ctr" defTabSz="1377950" rtl="0">
                <a:lnSpc>
                  <a:spcPct val="90000"/>
                </a:lnSpc>
                <a:spcBef>
                  <a:spcPct val="0"/>
                </a:spcBef>
                <a:spcAft>
                  <a:spcPct val="35000"/>
                </a:spcAft>
              </a:pPr>
              <a:r>
                <a:rPr lang="en-US" sz="3100" kern="1200" dirty="0"/>
                <a:t>Emergency Room</a:t>
              </a:r>
            </a:p>
          </p:txBody>
        </p:sp>
        <p:sp>
          <p:nvSpPr>
            <p:cNvPr id="9" name="Freeform 8"/>
            <p:cNvSpPr/>
            <p:nvPr/>
          </p:nvSpPr>
          <p:spPr>
            <a:xfrm>
              <a:off x="4093120" y="2777455"/>
              <a:ext cx="2459235" cy="1201489"/>
            </a:xfrm>
            <a:custGeom>
              <a:avLst/>
              <a:gdLst>
                <a:gd name="connsiteX0" fmla="*/ 0 w 2459235"/>
                <a:gd name="connsiteY0" fmla="*/ 120149 h 1201489"/>
                <a:gd name="connsiteX1" fmla="*/ 120149 w 2459235"/>
                <a:gd name="connsiteY1" fmla="*/ 0 h 1201489"/>
                <a:gd name="connsiteX2" fmla="*/ 2339086 w 2459235"/>
                <a:gd name="connsiteY2" fmla="*/ 0 h 1201489"/>
                <a:gd name="connsiteX3" fmla="*/ 2459235 w 2459235"/>
                <a:gd name="connsiteY3" fmla="*/ 120149 h 1201489"/>
                <a:gd name="connsiteX4" fmla="*/ 2459235 w 2459235"/>
                <a:gd name="connsiteY4" fmla="*/ 1081340 h 1201489"/>
                <a:gd name="connsiteX5" fmla="*/ 2339086 w 2459235"/>
                <a:gd name="connsiteY5" fmla="*/ 1201489 h 1201489"/>
                <a:gd name="connsiteX6" fmla="*/ 120149 w 2459235"/>
                <a:gd name="connsiteY6" fmla="*/ 1201489 h 1201489"/>
                <a:gd name="connsiteX7" fmla="*/ 0 w 2459235"/>
                <a:gd name="connsiteY7" fmla="*/ 1081340 h 1201489"/>
                <a:gd name="connsiteX8" fmla="*/ 0 w 2459235"/>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235" h="1201489">
                  <a:moveTo>
                    <a:pt x="0" y="120149"/>
                  </a:moveTo>
                  <a:cubicBezTo>
                    <a:pt x="0" y="53793"/>
                    <a:pt x="53793" y="0"/>
                    <a:pt x="120149" y="0"/>
                  </a:cubicBezTo>
                  <a:lnTo>
                    <a:pt x="2339086" y="0"/>
                  </a:lnTo>
                  <a:cubicBezTo>
                    <a:pt x="2405442" y="0"/>
                    <a:pt x="2459235" y="53793"/>
                    <a:pt x="2459235" y="120149"/>
                  </a:cubicBezTo>
                  <a:lnTo>
                    <a:pt x="2459235" y="1081340"/>
                  </a:lnTo>
                  <a:cubicBezTo>
                    <a:pt x="2459235" y="1147696"/>
                    <a:pt x="2405442" y="1201489"/>
                    <a:pt x="2339086"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3300" tIns="153300" rIns="153300" bIns="153300" numCol="1" spcCol="1270" anchor="ctr" anchorCtr="0">
              <a:noAutofit/>
            </a:bodyPr>
            <a:lstStyle/>
            <a:p>
              <a:pPr lvl="0" algn="ctr" defTabSz="1377950" rtl="0">
                <a:lnSpc>
                  <a:spcPct val="90000"/>
                </a:lnSpc>
                <a:spcBef>
                  <a:spcPct val="0"/>
                </a:spcBef>
                <a:spcAft>
                  <a:spcPct val="35000"/>
                </a:spcAft>
              </a:pPr>
              <a:r>
                <a:rPr lang="en-US" sz="3100" kern="1200" dirty="0"/>
                <a:t>Admissions</a:t>
              </a:r>
            </a:p>
          </p:txBody>
        </p:sp>
        <p:sp>
          <p:nvSpPr>
            <p:cNvPr id="10" name="Freeform 9"/>
            <p:cNvSpPr/>
            <p:nvPr/>
          </p:nvSpPr>
          <p:spPr>
            <a:xfrm>
              <a:off x="6758931" y="2777455"/>
              <a:ext cx="5021759" cy="1201489"/>
            </a:xfrm>
            <a:custGeom>
              <a:avLst/>
              <a:gdLst>
                <a:gd name="connsiteX0" fmla="*/ 0 w 5021759"/>
                <a:gd name="connsiteY0" fmla="*/ 120149 h 1201489"/>
                <a:gd name="connsiteX1" fmla="*/ 120149 w 5021759"/>
                <a:gd name="connsiteY1" fmla="*/ 0 h 1201489"/>
                <a:gd name="connsiteX2" fmla="*/ 4901610 w 5021759"/>
                <a:gd name="connsiteY2" fmla="*/ 0 h 1201489"/>
                <a:gd name="connsiteX3" fmla="*/ 5021759 w 5021759"/>
                <a:gd name="connsiteY3" fmla="*/ 120149 h 1201489"/>
                <a:gd name="connsiteX4" fmla="*/ 5021759 w 5021759"/>
                <a:gd name="connsiteY4" fmla="*/ 1081340 h 1201489"/>
                <a:gd name="connsiteX5" fmla="*/ 4901610 w 5021759"/>
                <a:gd name="connsiteY5" fmla="*/ 1201489 h 1201489"/>
                <a:gd name="connsiteX6" fmla="*/ 120149 w 5021759"/>
                <a:gd name="connsiteY6" fmla="*/ 1201489 h 1201489"/>
                <a:gd name="connsiteX7" fmla="*/ 0 w 5021759"/>
                <a:gd name="connsiteY7" fmla="*/ 1081340 h 1201489"/>
                <a:gd name="connsiteX8" fmla="*/ 0 w 5021759"/>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1759" h="1201489">
                  <a:moveTo>
                    <a:pt x="0" y="120149"/>
                  </a:moveTo>
                  <a:cubicBezTo>
                    <a:pt x="0" y="53793"/>
                    <a:pt x="53793" y="0"/>
                    <a:pt x="120149" y="0"/>
                  </a:cubicBezTo>
                  <a:lnTo>
                    <a:pt x="4901610" y="0"/>
                  </a:lnTo>
                  <a:cubicBezTo>
                    <a:pt x="4967966" y="0"/>
                    <a:pt x="5021759" y="53793"/>
                    <a:pt x="5021759" y="120149"/>
                  </a:cubicBezTo>
                  <a:lnTo>
                    <a:pt x="5021759" y="1081340"/>
                  </a:lnTo>
                  <a:cubicBezTo>
                    <a:pt x="5021759" y="1147696"/>
                    <a:pt x="4967966" y="1201489"/>
                    <a:pt x="4901610"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3300" tIns="153300" rIns="153300" bIns="153300" numCol="1" spcCol="1270" anchor="ctr" anchorCtr="0">
              <a:noAutofit/>
            </a:bodyPr>
            <a:lstStyle/>
            <a:p>
              <a:pPr lvl="0" algn="ctr" defTabSz="1377950" rtl="0">
                <a:lnSpc>
                  <a:spcPct val="90000"/>
                </a:lnSpc>
                <a:spcBef>
                  <a:spcPct val="0"/>
                </a:spcBef>
                <a:spcAft>
                  <a:spcPct val="35000"/>
                </a:spcAft>
              </a:pPr>
              <a:r>
                <a:rPr lang="en-US" sz="3100" kern="1200"/>
                <a:t>Re-Admissions</a:t>
              </a:r>
            </a:p>
          </p:txBody>
        </p:sp>
        <p:sp>
          <p:nvSpPr>
            <p:cNvPr id="11" name="Freeform 10"/>
            <p:cNvSpPr/>
            <p:nvPr/>
          </p:nvSpPr>
          <p:spPr>
            <a:xfrm>
              <a:off x="1676400" y="4162835"/>
              <a:ext cx="4705081" cy="1201489"/>
            </a:xfrm>
            <a:custGeom>
              <a:avLst/>
              <a:gdLst>
                <a:gd name="connsiteX0" fmla="*/ 0 w 2459235"/>
                <a:gd name="connsiteY0" fmla="*/ 120149 h 1201489"/>
                <a:gd name="connsiteX1" fmla="*/ 120149 w 2459235"/>
                <a:gd name="connsiteY1" fmla="*/ 0 h 1201489"/>
                <a:gd name="connsiteX2" fmla="*/ 2339086 w 2459235"/>
                <a:gd name="connsiteY2" fmla="*/ 0 h 1201489"/>
                <a:gd name="connsiteX3" fmla="*/ 2459235 w 2459235"/>
                <a:gd name="connsiteY3" fmla="*/ 120149 h 1201489"/>
                <a:gd name="connsiteX4" fmla="*/ 2459235 w 2459235"/>
                <a:gd name="connsiteY4" fmla="*/ 1081340 h 1201489"/>
                <a:gd name="connsiteX5" fmla="*/ 2339086 w 2459235"/>
                <a:gd name="connsiteY5" fmla="*/ 1201489 h 1201489"/>
                <a:gd name="connsiteX6" fmla="*/ 120149 w 2459235"/>
                <a:gd name="connsiteY6" fmla="*/ 1201489 h 1201489"/>
                <a:gd name="connsiteX7" fmla="*/ 0 w 2459235"/>
                <a:gd name="connsiteY7" fmla="*/ 1081340 h 1201489"/>
                <a:gd name="connsiteX8" fmla="*/ 0 w 2459235"/>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235" h="1201489">
                  <a:moveTo>
                    <a:pt x="0" y="120149"/>
                  </a:moveTo>
                  <a:cubicBezTo>
                    <a:pt x="0" y="53793"/>
                    <a:pt x="53793" y="0"/>
                    <a:pt x="120149" y="0"/>
                  </a:cubicBezTo>
                  <a:lnTo>
                    <a:pt x="2339086" y="0"/>
                  </a:lnTo>
                  <a:cubicBezTo>
                    <a:pt x="2405442" y="0"/>
                    <a:pt x="2459235" y="53793"/>
                    <a:pt x="2459235" y="120149"/>
                  </a:cubicBezTo>
                  <a:lnTo>
                    <a:pt x="2459235" y="1081340"/>
                  </a:lnTo>
                  <a:cubicBezTo>
                    <a:pt x="2459235" y="1147696"/>
                    <a:pt x="2405442" y="1201489"/>
                    <a:pt x="2339086"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7100" tIns="77100" rIns="77100" bIns="77100" numCol="1" spcCol="1270" anchor="ctr" anchorCtr="0">
              <a:noAutofit/>
            </a:bodyPr>
            <a:lstStyle/>
            <a:p>
              <a:pPr lvl="0" algn="ctr" defTabSz="488950" rtl="0">
                <a:lnSpc>
                  <a:spcPct val="90000"/>
                </a:lnSpc>
                <a:spcBef>
                  <a:spcPct val="0"/>
                </a:spcBef>
                <a:spcAft>
                  <a:spcPct val="35000"/>
                </a:spcAft>
              </a:pPr>
              <a:r>
                <a:rPr lang="en-US" sz="1600" kern="1200" dirty="0"/>
                <a:t>These two cost drivers are revenue streams for hospitals.  </a:t>
              </a:r>
            </a:p>
            <a:p>
              <a:pPr lvl="0" algn="ctr" defTabSz="488950" rtl="0">
                <a:lnSpc>
                  <a:spcPct val="90000"/>
                </a:lnSpc>
                <a:spcBef>
                  <a:spcPct val="0"/>
                </a:spcBef>
                <a:spcAft>
                  <a:spcPct val="35000"/>
                </a:spcAft>
              </a:pPr>
              <a:r>
                <a:rPr lang="en-US" sz="1600" kern="1200" dirty="0"/>
                <a:t>A HC trying to develop a relationship for accountable care with a hospital has to recognize this as well as understanding the hospital’s primary goal – fill every bed, every night</a:t>
              </a:r>
            </a:p>
          </p:txBody>
        </p:sp>
        <p:sp>
          <p:nvSpPr>
            <p:cNvPr id="12" name="Freeform 11"/>
            <p:cNvSpPr/>
            <p:nvPr/>
          </p:nvSpPr>
          <p:spPr>
            <a:xfrm>
              <a:off x="7489065" y="4154916"/>
              <a:ext cx="3863662" cy="1201489"/>
            </a:xfrm>
            <a:custGeom>
              <a:avLst/>
              <a:gdLst>
                <a:gd name="connsiteX0" fmla="*/ 0 w 2459235"/>
                <a:gd name="connsiteY0" fmla="*/ 120149 h 1201489"/>
                <a:gd name="connsiteX1" fmla="*/ 120149 w 2459235"/>
                <a:gd name="connsiteY1" fmla="*/ 0 h 1201489"/>
                <a:gd name="connsiteX2" fmla="*/ 2339086 w 2459235"/>
                <a:gd name="connsiteY2" fmla="*/ 0 h 1201489"/>
                <a:gd name="connsiteX3" fmla="*/ 2459235 w 2459235"/>
                <a:gd name="connsiteY3" fmla="*/ 120149 h 1201489"/>
                <a:gd name="connsiteX4" fmla="*/ 2459235 w 2459235"/>
                <a:gd name="connsiteY4" fmla="*/ 1081340 h 1201489"/>
                <a:gd name="connsiteX5" fmla="*/ 2339086 w 2459235"/>
                <a:gd name="connsiteY5" fmla="*/ 1201489 h 1201489"/>
                <a:gd name="connsiteX6" fmla="*/ 120149 w 2459235"/>
                <a:gd name="connsiteY6" fmla="*/ 1201489 h 1201489"/>
                <a:gd name="connsiteX7" fmla="*/ 0 w 2459235"/>
                <a:gd name="connsiteY7" fmla="*/ 1081340 h 1201489"/>
                <a:gd name="connsiteX8" fmla="*/ 0 w 2459235"/>
                <a:gd name="connsiteY8" fmla="*/ 120149 h 12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235" h="1201489">
                  <a:moveTo>
                    <a:pt x="0" y="120149"/>
                  </a:moveTo>
                  <a:cubicBezTo>
                    <a:pt x="0" y="53793"/>
                    <a:pt x="53793" y="0"/>
                    <a:pt x="120149" y="0"/>
                  </a:cubicBezTo>
                  <a:lnTo>
                    <a:pt x="2339086" y="0"/>
                  </a:lnTo>
                  <a:cubicBezTo>
                    <a:pt x="2405442" y="0"/>
                    <a:pt x="2459235" y="53793"/>
                    <a:pt x="2459235" y="120149"/>
                  </a:cubicBezTo>
                  <a:lnTo>
                    <a:pt x="2459235" y="1081340"/>
                  </a:lnTo>
                  <a:cubicBezTo>
                    <a:pt x="2459235" y="1147696"/>
                    <a:pt x="2405442" y="1201489"/>
                    <a:pt x="2339086" y="1201489"/>
                  </a:cubicBezTo>
                  <a:lnTo>
                    <a:pt x="120149" y="1201489"/>
                  </a:lnTo>
                  <a:cubicBezTo>
                    <a:pt x="53793" y="1201489"/>
                    <a:pt x="0" y="1147696"/>
                    <a:pt x="0" y="1081340"/>
                  </a:cubicBezTo>
                  <a:lnTo>
                    <a:pt x="0" y="120149"/>
                  </a:lnTo>
                  <a:close/>
                </a:path>
              </a:pathLst>
            </a:cu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7100" tIns="77100" rIns="77100" bIns="77100" numCol="1" spcCol="1270" anchor="ctr" anchorCtr="0">
              <a:noAutofit/>
            </a:bodyPr>
            <a:lstStyle/>
            <a:p>
              <a:pPr lvl="0" algn="ctr" defTabSz="488950" rtl="0">
                <a:lnSpc>
                  <a:spcPct val="90000"/>
                </a:lnSpc>
                <a:spcBef>
                  <a:spcPct val="0"/>
                </a:spcBef>
                <a:spcAft>
                  <a:spcPct val="35000"/>
                </a:spcAft>
              </a:pPr>
              <a:r>
                <a:rPr lang="en-US" sz="1600" kern="1200" dirty="0"/>
                <a:t>This is an area where the hospital could potentially lose money through CMS changes in reimbursement structure – a huge opportunity for partnerships using transitions of care (TOC) models</a:t>
              </a:r>
            </a:p>
          </p:txBody>
        </p:sp>
      </p:grpSp>
    </p:spTree>
    <p:extLst>
      <p:ext uri="{BB962C8B-B14F-4D97-AF65-F5344CB8AC3E}">
        <p14:creationId xmlns:p14="http://schemas.microsoft.com/office/powerpoint/2010/main" val="290252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9400"/>
            <a:ext cx="9855200" cy="685800"/>
          </a:xfrm>
        </p:spPr>
        <p:txBody>
          <a:bodyPr/>
          <a:lstStyle/>
          <a:p>
            <a:pPr algn="ctr"/>
            <a:r>
              <a:rPr lang="en-US" b="1" dirty="0">
                <a:solidFill>
                  <a:srgbClr val="FFC000"/>
                </a:solidFill>
                <a:latin typeface="Century Gothic" panose="020B0502020202020204" pitchFamily="34" charset="0"/>
              </a:rPr>
              <a:t>Understanding Managed Care Organizations</a:t>
            </a:r>
            <a:endParaRPr lang="en-US" b="1" i="1" dirty="0">
              <a:solidFill>
                <a:srgbClr val="FFC000"/>
              </a:solidFill>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729521"/>
              </p:ext>
            </p:extLst>
          </p:nvPr>
        </p:nvGraphicFramePr>
        <p:xfrm>
          <a:off x="1422401" y="1493949"/>
          <a:ext cx="9962524" cy="486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71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828800" y="482600"/>
            <a:ext cx="9855200" cy="685800"/>
          </a:xfrm>
        </p:spPr>
        <p:txBody>
          <a:bodyPr/>
          <a:lstStyle/>
          <a:p>
            <a:pPr algn="ctr"/>
            <a:r>
              <a:rPr lang="en-US" altLang="en-US" sz="3733" b="1" dirty="0">
                <a:solidFill>
                  <a:srgbClr val="FFC000"/>
                </a:solidFill>
                <a:latin typeface="Century Gothic" panose="020B0502020202020204" pitchFamily="34" charset="0"/>
              </a:rPr>
              <a:t>Common Denominator - the Patient</a:t>
            </a:r>
            <a:endParaRPr lang="en-US" altLang="en-US" dirty="0"/>
          </a:p>
        </p:txBody>
      </p:sp>
      <p:pic>
        <p:nvPicPr>
          <p:cNvPr id="48131"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4364039" y="2984502"/>
            <a:ext cx="3546475" cy="3381375"/>
          </a:xfrm>
        </p:spPr>
      </p:pic>
      <p:sp>
        <p:nvSpPr>
          <p:cNvPr id="48132" name="TextBox 1"/>
          <p:cNvSpPr txBox="1">
            <a:spLocks noChangeArrowheads="1"/>
          </p:cNvSpPr>
          <p:nvPr/>
        </p:nvSpPr>
        <p:spPr bwMode="auto">
          <a:xfrm>
            <a:off x="3139501" y="1447800"/>
            <a:ext cx="5995551"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667" b="1" dirty="0">
                <a:latin typeface="+mn-lt"/>
              </a:rPr>
              <a:t>What is driving the cost of care, </a:t>
            </a:r>
          </a:p>
          <a:p>
            <a:pPr algn="ctr"/>
            <a:r>
              <a:rPr lang="en-US" altLang="en-US" sz="2667" b="1" dirty="0">
                <a:latin typeface="+mn-lt"/>
              </a:rPr>
              <a:t>which patients are driving the cost, </a:t>
            </a:r>
          </a:p>
          <a:p>
            <a:pPr algn="ctr"/>
            <a:r>
              <a:rPr lang="en-US" altLang="en-US" sz="2667" b="1" dirty="0">
                <a:latin typeface="+mn-lt"/>
              </a:rPr>
              <a:t>and who is held responsible? </a:t>
            </a:r>
          </a:p>
        </p:txBody>
      </p:sp>
    </p:spTree>
    <p:extLst>
      <p:ext uri="{BB962C8B-B14F-4D97-AF65-F5344CB8AC3E}">
        <p14:creationId xmlns:p14="http://schemas.microsoft.com/office/powerpoint/2010/main" val="4251475183"/>
      </p:ext>
    </p:extLst>
  </p:cSld>
  <p:clrMapOvr>
    <a:masterClrMapping/>
  </p:clrMapOvr>
</p:sld>
</file>

<file path=ppt/theme/theme1.xml><?xml version="1.0" encoding="utf-8"?>
<a:theme xmlns:a="http://schemas.openxmlformats.org/drawingml/2006/main" name="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96"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6132</TotalTime>
  <Words>2667</Words>
  <Application>Microsoft Office PowerPoint</Application>
  <PresentationFormat>Widescreen</PresentationFormat>
  <Paragraphs>551</Paragraphs>
  <Slides>37</Slides>
  <Notes>35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ＭＳ Ｐゴシック</vt:lpstr>
      <vt:lpstr>ＭＳ Ｐゴシック</vt:lpstr>
      <vt:lpstr>Arial</vt:lpstr>
      <vt:lpstr>Arial Black</vt:lpstr>
      <vt:lpstr>Calibri</vt:lpstr>
      <vt:lpstr>Century Gothic</vt:lpstr>
      <vt:lpstr>Times</vt:lpstr>
      <vt:lpstr>Times New Roman</vt:lpstr>
      <vt:lpstr>JHBSPH title page</vt:lpstr>
      <vt:lpstr>1_JHBSPH title page</vt:lpstr>
      <vt:lpstr>2_JHBSPH title page</vt:lpstr>
      <vt:lpstr>9_JHBSPH title page</vt:lpstr>
      <vt:lpstr>3_JHBSPH title page</vt:lpstr>
      <vt:lpstr>4_JHBSPH title page</vt:lpstr>
      <vt:lpstr>11_JHBSPH title page</vt:lpstr>
      <vt:lpstr>PowerPoint Presentation</vt:lpstr>
      <vt:lpstr>PowerPoint Presentation</vt:lpstr>
      <vt:lpstr>Agenda</vt:lpstr>
      <vt:lpstr>Health Center Lines of Business </vt:lpstr>
      <vt:lpstr>Where are we today?  Fee For Service paid to Providers</vt:lpstr>
      <vt:lpstr>Where are we today?  Payer Perspective</vt:lpstr>
      <vt:lpstr>Understanding Managed Care Organizations</vt:lpstr>
      <vt:lpstr>Understanding Managed Care Organizations</vt:lpstr>
      <vt:lpstr>Common Denominator - the Patient</vt:lpstr>
      <vt:lpstr>Patient Definition</vt:lpstr>
      <vt:lpstr>Understanding Managed Care Organizations</vt:lpstr>
      <vt:lpstr>Attribution</vt:lpstr>
      <vt:lpstr>Where are we heading?</vt:lpstr>
      <vt:lpstr>Goals of Managed Care Plans</vt:lpstr>
      <vt:lpstr>Goals of Managed Care Plans</vt:lpstr>
      <vt:lpstr>Understanding Managed Care Organizations</vt:lpstr>
      <vt:lpstr>Understanding Managed Care Organizations</vt:lpstr>
      <vt:lpstr>Preparation</vt:lpstr>
      <vt:lpstr>Preparation</vt:lpstr>
      <vt:lpstr>Preparation</vt:lpstr>
      <vt:lpstr>Preparation</vt:lpstr>
      <vt:lpstr>Preparation</vt:lpstr>
      <vt:lpstr>Preparation</vt:lpstr>
      <vt:lpstr>Preparation</vt:lpstr>
      <vt:lpstr>Preparation</vt:lpstr>
      <vt:lpstr>Preparation</vt:lpstr>
      <vt:lpstr>Collaboration Is Key</vt:lpstr>
      <vt:lpstr> How does working together fit with each  other’s strategy? </vt:lpstr>
      <vt:lpstr>How does working together fit with each  other’s strategy? </vt:lpstr>
      <vt:lpstr>Critical Issues HCs must address for value based success</vt:lpstr>
      <vt:lpstr>Critical Issues HCs must address for value based success</vt:lpstr>
      <vt:lpstr>Critical Issues HCs must address for value based success</vt:lpstr>
      <vt:lpstr>Critical Issues HCs must address for value based success</vt:lpstr>
      <vt:lpstr>In Summary</vt:lpstr>
      <vt:lpstr>Important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Nolty</dc:creator>
  <cp:lastModifiedBy>Judd Mellinger-Blouch</cp:lastModifiedBy>
  <cp:revision>155</cp:revision>
  <dcterms:created xsi:type="dcterms:W3CDTF">2016-01-20T16:55:37Z</dcterms:created>
  <dcterms:modified xsi:type="dcterms:W3CDTF">2016-05-31T20:05:47Z</dcterms:modified>
</cp:coreProperties>
</file>